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0B_5E6D0B86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3"/>
  </p:notesMasterIdLst>
  <p:sldIdLst>
    <p:sldId id="256" r:id="rId5"/>
    <p:sldId id="257" r:id="rId6"/>
    <p:sldId id="258" r:id="rId7"/>
    <p:sldId id="260" r:id="rId8"/>
    <p:sldId id="263" r:id="rId9"/>
    <p:sldId id="261" r:id="rId10"/>
    <p:sldId id="264" r:id="rId11"/>
    <p:sldId id="265" r:id="rId12"/>
    <p:sldId id="266" r:id="rId13"/>
    <p:sldId id="267" r:id="rId14"/>
    <p:sldId id="268" r:id="rId15"/>
    <p:sldId id="269" r:id="rId16"/>
    <p:sldId id="368" r:id="rId17"/>
    <p:sldId id="271" r:id="rId18"/>
    <p:sldId id="272" r:id="rId19"/>
    <p:sldId id="361" r:id="rId20"/>
    <p:sldId id="273" r:id="rId21"/>
    <p:sldId id="275" r:id="rId22"/>
    <p:sldId id="362" r:id="rId23"/>
    <p:sldId id="276" r:id="rId24"/>
    <p:sldId id="278" r:id="rId25"/>
    <p:sldId id="363" r:id="rId26"/>
    <p:sldId id="364" r:id="rId27"/>
    <p:sldId id="279" r:id="rId28"/>
    <p:sldId id="280" r:id="rId29"/>
    <p:sldId id="282" r:id="rId30"/>
    <p:sldId id="365" r:id="rId31"/>
    <p:sldId id="283" r:id="rId32"/>
    <p:sldId id="284" r:id="rId33"/>
    <p:sldId id="285" r:id="rId34"/>
    <p:sldId id="286" r:id="rId35"/>
    <p:sldId id="287" r:id="rId36"/>
    <p:sldId id="289" r:id="rId37"/>
    <p:sldId id="290" r:id="rId38"/>
    <p:sldId id="291" r:id="rId39"/>
    <p:sldId id="379" r:id="rId40"/>
    <p:sldId id="377" r:id="rId41"/>
    <p:sldId id="378" r:id="rId42"/>
    <p:sldId id="296" r:id="rId43"/>
    <p:sldId id="297" r:id="rId44"/>
    <p:sldId id="298" r:id="rId45"/>
    <p:sldId id="299" r:id="rId46"/>
    <p:sldId id="300" r:id="rId47"/>
    <p:sldId id="372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73" r:id="rId59"/>
    <p:sldId id="366" r:id="rId60"/>
    <p:sldId id="367" r:id="rId61"/>
    <p:sldId id="313" r:id="rId62"/>
    <p:sldId id="356" r:id="rId63"/>
    <p:sldId id="314" r:id="rId64"/>
    <p:sldId id="315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60" r:id="rId86"/>
    <p:sldId id="371" r:id="rId87"/>
    <p:sldId id="341" r:id="rId88"/>
    <p:sldId id="345" r:id="rId89"/>
    <p:sldId id="342" r:id="rId90"/>
    <p:sldId id="343" r:id="rId91"/>
    <p:sldId id="344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3208A7-1DFC-B262-00C6-B9E00216921D}" name="Nokuthula Msimango" initials="NM" userId="S::Nokuthula.Msimango@sapc.za.org::5d3b3d61-d761-4338-b997-5e7722a2ab0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FC0C"/>
    <a:srgbClr val="ED55B7"/>
    <a:srgbClr val="E820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C3E370-175D-4A96-A59E-0FC8D4000DF6}" v="17" dt="2025-02-21T07:46:05.0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66564" autoAdjust="0"/>
  </p:normalViewPr>
  <p:slideViewPr>
    <p:cSldViewPr snapToGrid="0">
      <p:cViewPr varScale="1">
        <p:scale>
          <a:sx n="49" d="100"/>
          <a:sy n="49" d="100"/>
        </p:scale>
        <p:origin x="48" y="44"/>
      </p:cViewPr>
      <p:guideLst/>
    </p:cSldViewPr>
  </p:slideViewPr>
  <p:outlineViewPr>
    <p:cViewPr>
      <p:scale>
        <a:sx n="33" d="100"/>
        <a:sy n="33" d="100"/>
      </p:scale>
      <p:origin x="0" y="-4434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47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notesMaster" Target="notesMasters/notesMaster1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bang Segolela" userId="256e7dd0-5ba2-48be-bda8-d518cd85ca62" providerId="ADAL" clId="{08C3E370-175D-4A96-A59E-0FC8D4000DF6}"/>
    <pc:docChg chg="undo custSel addSld delSld modSld">
      <pc:chgData name="Thabang Segolela" userId="256e7dd0-5ba2-48be-bda8-d518cd85ca62" providerId="ADAL" clId="{08C3E370-175D-4A96-A59E-0FC8D4000DF6}" dt="2025-02-21T07:34:44.680" v="82" actId="20577"/>
      <pc:docMkLst>
        <pc:docMk/>
      </pc:docMkLst>
      <pc:sldChg chg="modNotesTx">
        <pc:chgData name="Thabang Segolela" userId="256e7dd0-5ba2-48be-bda8-d518cd85ca62" providerId="ADAL" clId="{08C3E370-175D-4A96-A59E-0FC8D4000DF6}" dt="2025-02-21T07:34:44.680" v="82" actId="20577"/>
        <pc:sldMkLst>
          <pc:docMk/>
          <pc:sldMk cId="998933476" sldId="257"/>
        </pc:sldMkLst>
      </pc:sldChg>
      <pc:sldChg chg="modSp mod">
        <pc:chgData name="Thabang Segolela" userId="256e7dd0-5ba2-48be-bda8-d518cd85ca62" providerId="ADAL" clId="{08C3E370-175D-4A96-A59E-0FC8D4000DF6}" dt="2025-02-05T16:54:26.634" v="5" actId="20577"/>
        <pc:sldMkLst>
          <pc:docMk/>
          <pc:sldMk cId="626663853" sldId="260"/>
        </pc:sldMkLst>
        <pc:spChg chg="mod">
          <ac:chgData name="Thabang Segolela" userId="256e7dd0-5ba2-48be-bda8-d518cd85ca62" providerId="ADAL" clId="{08C3E370-175D-4A96-A59E-0FC8D4000DF6}" dt="2025-02-05T16:54:26.634" v="5" actId="20577"/>
          <ac:spMkLst>
            <pc:docMk/>
            <pc:sldMk cId="626663853" sldId="260"/>
            <ac:spMk id="2" creationId="{8A462499-A078-4E04-B430-2A6CBB343BAD}"/>
          </ac:spMkLst>
        </pc:spChg>
      </pc:sldChg>
      <pc:sldChg chg="modSp mod">
        <pc:chgData name="Thabang Segolela" userId="256e7dd0-5ba2-48be-bda8-d518cd85ca62" providerId="ADAL" clId="{08C3E370-175D-4A96-A59E-0FC8D4000DF6}" dt="2025-02-05T17:13:34.115" v="17" actId="1076"/>
        <pc:sldMkLst>
          <pc:docMk/>
          <pc:sldMk cId="967421638" sldId="266"/>
        </pc:sldMkLst>
        <pc:picChg chg="mod">
          <ac:chgData name="Thabang Segolela" userId="256e7dd0-5ba2-48be-bda8-d518cd85ca62" providerId="ADAL" clId="{08C3E370-175D-4A96-A59E-0FC8D4000DF6}" dt="2025-02-05T17:13:34.115" v="17" actId="1076"/>
          <ac:picMkLst>
            <pc:docMk/>
            <pc:sldMk cId="967421638" sldId="266"/>
            <ac:picMk id="4" creationId="{A9A34D6B-38D9-5D65-4A93-CBD301C782A1}"/>
          </ac:picMkLst>
        </pc:picChg>
        <pc:picChg chg="mod">
          <ac:chgData name="Thabang Segolela" userId="256e7dd0-5ba2-48be-bda8-d518cd85ca62" providerId="ADAL" clId="{08C3E370-175D-4A96-A59E-0FC8D4000DF6}" dt="2025-02-05T17:13:05.334" v="9" actId="14100"/>
          <ac:picMkLst>
            <pc:docMk/>
            <pc:sldMk cId="967421638" sldId="266"/>
            <ac:picMk id="13" creationId="{E3C957AC-764F-D8BC-87D0-312702A22F19}"/>
          </ac:picMkLst>
        </pc:picChg>
      </pc:sldChg>
      <pc:sldChg chg="modSp mod">
        <pc:chgData name="Thabang Segolela" userId="256e7dd0-5ba2-48be-bda8-d518cd85ca62" providerId="ADAL" clId="{08C3E370-175D-4A96-A59E-0FC8D4000DF6}" dt="2025-02-21T07:31:53.707" v="74" actId="14100"/>
        <pc:sldMkLst>
          <pc:docMk/>
          <pc:sldMk cId="3585394755" sldId="269"/>
        </pc:sldMkLst>
        <pc:spChg chg="mod">
          <ac:chgData name="Thabang Segolela" userId="256e7dd0-5ba2-48be-bda8-d518cd85ca62" providerId="ADAL" clId="{08C3E370-175D-4A96-A59E-0FC8D4000DF6}" dt="2025-02-21T07:31:53.707" v="74" actId="14100"/>
          <ac:spMkLst>
            <pc:docMk/>
            <pc:sldMk cId="3585394755" sldId="269"/>
            <ac:spMk id="2" creationId="{DC235281-E92C-4744-81F0-9A5CF5D4B897}"/>
          </ac:spMkLst>
        </pc:spChg>
      </pc:sldChg>
      <pc:sldChg chg="modSp">
        <pc:chgData name="Thabang Segolela" userId="256e7dd0-5ba2-48be-bda8-d518cd85ca62" providerId="ADAL" clId="{08C3E370-175D-4A96-A59E-0FC8D4000DF6}" dt="2025-02-21T07:32:22.611" v="77" actId="20577"/>
        <pc:sldMkLst>
          <pc:docMk/>
          <pc:sldMk cId="1764153231" sldId="284"/>
        </pc:sldMkLst>
        <pc:spChg chg="mod">
          <ac:chgData name="Thabang Segolela" userId="256e7dd0-5ba2-48be-bda8-d518cd85ca62" providerId="ADAL" clId="{08C3E370-175D-4A96-A59E-0FC8D4000DF6}" dt="2025-02-21T07:32:22.611" v="77" actId="20577"/>
          <ac:spMkLst>
            <pc:docMk/>
            <pc:sldMk cId="1764153231" sldId="284"/>
            <ac:spMk id="5" creationId="{8F7E74D2-816B-4D7B-844D-F1009D25439F}"/>
          </ac:spMkLst>
        </pc:spChg>
      </pc:sldChg>
      <pc:sldChg chg="modNotesTx">
        <pc:chgData name="Thabang Segolela" userId="256e7dd0-5ba2-48be-bda8-d518cd85ca62" providerId="ADAL" clId="{08C3E370-175D-4A96-A59E-0FC8D4000DF6}" dt="2025-02-21T07:33:15.311" v="80" actId="20577"/>
        <pc:sldMkLst>
          <pc:docMk/>
          <pc:sldMk cId="733024050" sldId="287"/>
        </pc:sldMkLst>
      </pc:sldChg>
      <pc:sldChg chg="addSp modSp mod">
        <pc:chgData name="Thabang Segolela" userId="256e7dd0-5ba2-48be-bda8-d518cd85ca62" providerId="ADAL" clId="{08C3E370-175D-4A96-A59E-0FC8D4000DF6}" dt="2025-02-05T18:15:28.671" v="30"/>
        <pc:sldMkLst>
          <pc:docMk/>
          <pc:sldMk cId="921842574" sldId="371"/>
        </pc:sldMkLst>
      </pc:sldChg>
      <pc:sldChg chg="delSp modSp add del mod">
        <pc:chgData name="Thabang Segolela" userId="256e7dd0-5ba2-48be-bda8-d518cd85ca62" providerId="ADAL" clId="{08C3E370-175D-4A96-A59E-0FC8D4000DF6}" dt="2025-02-05T18:21:47.329" v="68" actId="2696"/>
        <pc:sldMkLst>
          <pc:docMk/>
          <pc:sldMk cId="796706255" sldId="380"/>
        </pc:sldMkLst>
      </pc:sldChg>
      <pc:sldChg chg="add del">
        <pc:chgData name="Thabang Segolela" userId="256e7dd0-5ba2-48be-bda8-d518cd85ca62" providerId="ADAL" clId="{08C3E370-175D-4A96-A59E-0FC8D4000DF6}" dt="2025-02-05T18:15:53.723" v="32"/>
        <pc:sldMkLst>
          <pc:docMk/>
          <pc:sldMk cId="3572208889" sldId="380"/>
        </pc:sldMkLst>
      </pc:sldChg>
      <pc:sldChg chg="new del">
        <pc:chgData name="Thabang Segolela" userId="256e7dd0-5ba2-48be-bda8-d518cd85ca62" providerId="ADAL" clId="{08C3E370-175D-4A96-A59E-0FC8D4000DF6}" dt="2025-02-18T09:09:37.101" v="73" actId="2696"/>
        <pc:sldMkLst>
          <pc:docMk/>
          <pc:sldMk cId="4229649569" sldId="380"/>
        </pc:sldMkLst>
      </pc:sldChg>
      <pc:sldChg chg="addSp delSp modSp new del mod">
        <pc:chgData name="Thabang Segolela" userId="256e7dd0-5ba2-48be-bda8-d518cd85ca62" providerId="ADAL" clId="{08C3E370-175D-4A96-A59E-0FC8D4000DF6}" dt="2025-02-06T18:48:49.900" v="71" actId="47"/>
        <pc:sldMkLst>
          <pc:docMk/>
          <pc:sldMk cId="4213685425" sldId="381"/>
        </pc:sldMkLst>
      </pc:sldChg>
    </pc:docChg>
  </pc:docChgLst>
</pc:chgInfo>
</file>

<file path=ppt/comments/modernComment_10B_5E6D0B8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A297E62-B062-4E3C-930A-786F140DC9F4}" authorId="{3D3208A7-1DFC-B262-00C6-B9E00216921D}" created="2025-02-04T08:31:18.98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84204678" sldId="267"/>
      <ac:spMk id="3" creationId="{2BA59238-F15C-4095-8A64-F4C684DCADDF}"/>
      <ac:txMk cp="0" len="4">
        <ac:context len="170" hash="2583569002"/>
      </ac:txMk>
    </ac:txMkLst>
    <p188:pos x="909290" y="236800"/>
    <p188:txBody>
      <a:bodyPr/>
      <a:lstStyle/>
      <a:p>
        <a:r>
          <a:rPr lang="en-ZA"/>
          <a:t>Changed to FYI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1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2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4B4C37-3811-44B7-B2D6-4ABE2694462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71C8F8-23A2-4BDD-B3CC-20262CF1F03D}">
      <dgm:prSet phldrT="[Text]" custT="1"/>
      <dgm:spPr>
        <a:solidFill>
          <a:schemeClr val="accent1">
            <a:lumMod val="50000"/>
            <a:alpha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en-US" sz="1800" b="0" dirty="0">
              <a:solidFill>
                <a:schemeClr val="bg2"/>
              </a:solidFill>
              <a:latin typeface="+mn-lt"/>
            </a:rPr>
            <a:t>Domain 2</a:t>
          </a:r>
        </a:p>
        <a:p>
          <a:r>
            <a:rPr lang="en-ZA" sz="1000" b="1" dirty="0">
              <a:solidFill>
                <a:schemeClr val="bg2"/>
              </a:solidFill>
              <a:latin typeface="+mn-lt"/>
            </a:rPr>
            <a:t>SAFE AND RATIONAL USE OF MEDICINES AND MEDICAL DEVICES</a:t>
          </a:r>
          <a:endParaRPr lang="en-US" sz="1000" b="1" dirty="0">
            <a:solidFill>
              <a:schemeClr val="bg2"/>
            </a:solidFill>
            <a:latin typeface="+mn-lt"/>
          </a:endParaRPr>
        </a:p>
      </dgm:t>
    </dgm:pt>
    <dgm:pt modelId="{0CC3135A-CE5F-42CE-9453-12EE40A4D072}" type="parTrans" cxnId="{B039AEF9-4BCD-4013-9787-9C2AC1070269}">
      <dgm:prSet/>
      <dgm:spPr/>
      <dgm:t>
        <a:bodyPr/>
        <a:lstStyle/>
        <a:p>
          <a:endParaRPr lang="en-US"/>
        </a:p>
      </dgm:t>
    </dgm:pt>
    <dgm:pt modelId="{9A472047-FA65-4D63-9433-2744EB443B64}" type="sibTrans" cxnId="{B039AEF9-4BCD-4013-9787-9C2AC1070269}">
      <dgm:prSet/>
      <dgm:spPr/>
      <dgm:t>
        <a:bodyPr/>
        <a:lstStyle/>
        <a:p>
          <a:endParaRPr lang="en-US"/>
        </a:p>
      </dgm:t>
    </dgm:pt>
    <dgm:pt modelId="{2C42FA33-FD0C-4F3E-8A60-57FA0C71FB5F}">
      <dgm:prSet phldrT="[Text]"/>
      <dgm:spPr>
        <a:solidFill>
          <a:schemeClr val="accent1">
            <a:lumMod val="50000"/>
            <a:alpha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en-US" dirty="0">
              <a:solidFill>
                <a:schemeClr val="bg2"/>
              </a:solidFill>
            </a:rPr>
            <a:t>Competency standard 2.1</a:t>
          </a:r>
        </a:p>
        <a:p>
          <a:r>
            <a:rPr lang="en-ZA" dirty="0">
              <a:solidFill>
                <a:schemeClr val="bg2"/>
              </a:solidFill>
            </a:rPr>
            <a:t>Patient consultation</a:t>
          </a:r>
          <a:endParaRPr lang="en-US" dirty="0">
            <a:solidFill>
              <a:schemeClr val="bg2"/>
            </a:solidFill>
          </a:endParaRPr>
        </a:p>
      </dgm:t>
    </dgm:pt>
    <dgm:pt modelId="{1784AC9D-A88C-42F5-B9D7-8D4368CC158E}" type="parTrans" cxnId="{F3E3AF9B-0ACB-457F-94BB-5D4E710AB001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7F59FBDF-70F9-49FB-810D-CF7004853954}" type="sibTrans" cxnId="{F3E3AF9B-0ACB-457F-94BB-5D4E710AB001}">
      <dgm:prSet/>
      <dgm:spPr/>
      <dgm:t>
        <a:bodyPr/>
        <a:lstStyle/>
        <a:p>
          <a:endParaRPr lang="en-US"/>
        </a:p>
      </dgm:t>
    </dgm:pt>
    <dgm:pt modelId="{DCF96A32-F894-4B08-A019-3C0A3F2240D5}">
      <dgm:prSet phldrT="[Text]"/>
      <dgm:spPr>
        <a:solidFill>
          <a:schemeClr val="accent1">
            <a:lumMod val="50000"/>
            <a:alpha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en-ZA" noProof="0" dirty="0">
              <a:solidFill>
                <a:schemeClr val="bg2"/>
              </a:solidFill>
            </a:rPr>
            <a:t>Behavioural</a:t>
          </a:r>
          <a:r>
            <a:rPr lang="en-US" dirty="0">
              <a:solidFill>
                <a:schemeClr val="bg2"/>
              </a:solidFill>
            </a:rPr>
            <a:t> statements </a:t>
          </a:r>
        </a:p>
        <a:p>
          <a:r>
            <a:rPr lang="en-US" dirty="0" err="1">
              <a:solidFill>
                <a:schemeClr val="bg2"/>
              </a:solidFill>
            </a:rPr>
            <a:t>a,b,c,d,e,f,g,h</a:t>
          </a:r>
          <a:endParaRPr lang="en-US" dirty="0">
            <a:solidFill>
              <a:schemeClr val="bg2"/>
            </a:solidFill>
          </a:endParaRPr>
        </a:p>
      </dgm:t>
    </dgm:pt>
    <dgm:pt modelId="{62BDA896-FB25-47CF-A9F2-F8C7B1423C78}" type="parTrans" cxnId="{C9F7E709-F853-4136-B09E-BA991D720BD1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9FAA8949-CD26-4543-A225-53EE5569F388}" type="sibTrans" cxnId="{C9F7E709-F853-4136-B09E-BA991D720BD1}">
      <dgm:prSet/>
      <dgm:spPr/>
      <dgm:t>
        <a:bodyPr/>
        <a:lstStyle/>
        <a:p>
          <a:endParaRPr lang="en-US"/>
        </a:p>
      </dgm:t>
    </dgm:pt>
    <dgm:pt modelId="{1E32BF6F-9BCD-4D91-BDDD-E22F31053127}">
      <dgm:prSet phldrT="[Text]"/>
      <dgm:spPr>
        <a:solidFill>
          <a:schemeClr val="accent1">
            <a:lumMod val="50000"/>
            <a:alpha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en-US" dirty="0">
              <a:solidFill>
                <a:schemeClr val="bg2"/>
              </a:solidFill>
            </a:rPr>
            <a:t>Competency standard 2.2</a:t>
          </a:r>
        </a:p>
        <a:p>
          <a:r>
            <a:rPr lang="en-ZA" dirty="0">
              <a:solidFill>
                <a:schemeClr val="bg2"/>
              </a:solidFill>
            </a:rPr>
            <a:t>Patient counselling</a:t>
          </a:r>
          <a:endParaRPr lang="en-US" dirty="0">
            <a:solidFill>
              <a:schemeClr val="bg2"/>
            </a:solidFill>
          </a:endParaRPr>
        </a:p>
      </dgm:t>
    </dgm:pt>
    <dgm:pt modelId="{E9504C5E-3DED-4D0D-8755-7B423AFECA68}" type="parTrans" cxnId="{25BD4DD7-FDBD-4DFA-83BC-B07A4E0FB023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FB35DBF7-844E-4463-8956-B6BBC5ACA901}" type="sibTrans" cxnId="{25BD4DD7-FDBD-4DFA-83BC-B07A4E0FB023}">
      <dgm:prSet/>
      <dgm:spPr/>
      <dgm:t>
        <a:bodyPr/>
        <a:lstStyle/>
        <a:p>
          <a:endParaRPr lang="en-US"/>
        </a:p>
      </dgm:t>
    </dgm:pt>
    <dgm:pt modelId="{4887BE76-1D04-40B8-A35C-59505C4956E7}">
      <dgm:prSet/>
      <dgm:spPr>
        <a:solidFill>
          <a:schemeClr val="accent1">
            <a:lumMod val="50000"/>
            <a:alpha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en-US" dirty="0">
              <a:solidFill>
                <a:schemeClr val="bg2"/>
              </a:solidFill>
            </a:rPr>
            <a:t>PLUS:</a:t>
          </a:r>
        </a:p>
        <a:p>
          <a:r>
            <a:rPr lang="en-US" dirty="0">
              <a:solidFill>
                <a:schemeClr val="bg2"/>
              </a:solidFill>
            </a:rPr>
            <a:t> CS 2.3 to 2.8</a:t>
          </a:r>
        </a:p>
      </dgm:t>
    </dgm:pt>
    <dgm:pt modelId="{8346EEB1-B82B-4FE1-A3F7-F3106BB94738}" type="parTrans" cxnId="{08E7BECC-B89C-4D2B-AB63-CB6D04254109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B1DB66A2-2307-4FE1-B3FC-518D0C80D7D6}" type="sibTrans" cxnId="{08E7BECC-B89C-4D2B-AB63-CB6D04254109}">
      <dgm:prSet/>
      <dgm:spPr/>
      <dgm:t>
        <a:bodyPr/>
        <a:lstStyle/>
        <a:p>
          <a:endParaRPr lang="en-US"/>
        </a:p>
      </dgm:t>
    </dgm:pt>
    <dgm:pt modelId="{C17AF0F9-960F-46D3-BCAA-7EAE2444E803}">
      <dgm:prSet/>
      <dgm:spPr>
        <a:solidFill>
          <a:schemeClr val="accent1">
            <a:lumMod val="50000"/>
            <a:alpha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en-ZA" noProof="0" dirty="0">
              <a:solidFill>
                <a:schemeClr val="bg2"/>
              </a:solidFill>
            </a:rPr>
            <a:t>Behavioural</a:t>
          </a:r>
          <a:r>
            <a:rPr lang="en-US" dirty="0">
              <a:solidFill>
                <a:schemeClr val="bg2"/>
              </a:solidFill>
            </a:rPr>
            <a:t> statements</a:t>
          </a:r>
        </a:p>
        <a:p>
          <a:r>
            <a:rPr lang="en-US" dirty="0" err="1">
              <a:solidFill>
                <a:schemeClr val="bg2"/>
              </a:solidFill>
            </a:rPr>
            <a:t>a,b,c,d,e,f,g,h,i</a:t>
          </a:r>
          <a:endParaRPr lang="en-US" dirty="0">
            <a:solidFill>
              <a:schemeClr val="bg2"/>
            </a:solidFill>
          </a:endParaRPr>
        </a:p>
      </dgm:t>
    </dgm:pt>
    <dgm:pt modelId="{23BAF677-4642-4734-9F02-5B266ACF986F}" type="parTrans" cxnId="{CEFB5D2C-ECB0-427D-BB12-CECB8B98C52F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764D3F6A-F2C8-4B89-8615-2B577F62620D}" type="sibTrans" cxnId="{CEFB5D2C-ECB0-427D-BB12-CECB8B98C52F}">
      <dgm:prSet/>
      <dgm:spPr/>
      <dgm:t>
        <a:bodyPr/>
        <a:lstStyle/>
        <a:p>
          <a:endParaRPr lang="en-US"/>
        </a:p>
      </dgm:t>
    </dgm:pt>
    <dgm:pt modelId="{6BA105E2-2EF7-4C74-B264-D5AFC57BD358}" type="pres">
      <dgm:prSet presAssocID="{054B4C37-3811-44B7-B2D6-4ABE269446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6FC4762-BEFE-4A5B-A173-541EA7D168DE}" type="pres">
      <dgm:prSet presAssocID="{3B71C8F8-23A2-4BDD-B3CC-20262CF1F03D}" presName="hierRoot1" presStyleCnt="0"/>
      <dgm:spPr/>
    </dgm:pt>
    <dgm:pt modelId="{CD57CD31-BE85-4EEA-9AB6-069ED75C6726}" type="pres">
      <dgm:prSet presAssocID="{3B71C8F8-23A2-4BDD-B3CC-20262CF1F03D}" presName="composite" presStyleCnt="0"/>
      <dgm:spPr/>
    </dgm:pt>
    <dgm:pt modelId="{1CD6C788-8CD5-40EC-8D80-8C9520E2D7D3}" type="pres">
      <dgm:prSet presAssocID="{3B71C8F8-23A2-4BDD-B3CC-20262CF1F03D}" presName="background" presStyleLbl="node0" presStyleIdx="0" presStyleCnt="1"/>
      <dgm:spPr>
        <a:solidFill>
          <a:schemeClr val="bg2">
            <a:lumMod val="90000"/>
          </a:schemeClr>
        </a:solidFill>
        <a:ln>
          <a:solidFill>
            <a:schemeClr val="bg2">
              <a:lumMod val="90000"/>
            </a:schemeClr>
          </a:solidFill>
        </a:ln>
      </dgm:spPr>
    </dgm:pt>
    <dgm:pt modelId="{E072A3DE-38F9-4EF3-AFF7-B7AB4D595F69}" type="pres">
      <dgm:prSet presAssocID="{3B71C8F8-23A2-4BDD-B3CC-20262CF1F03D}" presName="text" presStyleLbl="fgAcc0" presStyleIdx="0" presStyleCnt="1">
        <dgm:presLayoutVars>
          <dgm:chPref val="3"/>
        </dgm:presLayoutVars>
      </dgm:prSet>
      <dgm:spPr/>
    </dgm:pt>
    <dgm:pt modelId="{A071809F-EEE4-40DA-8B20-16FB4FBF032C}" type="pres">
      <dgm:prSet presAssocID="{3B71C8F8-23A2-4BDD-B3CC-20262CF1F03D}" presName="hierChild2" presStyleCnt="0"/>
      <dgm:spPr/>
    </dgm:pt>
    <dgm:pt modelId="{0D1736D6-864E-458C-BC05-B207B2B945F9}" type="pres">
      <dgm:prSet presAssocID="{1784AC9D-A88C-42F5-B9D7-8D4368CC158E}" presName="Name10" presStyleLbl="parChTrans1D2" presStyleIdx="0" presStyleCnt="3"/>
      <dgm:spPr/>
    </dgm:pt>
    <dgm:pt modelId="{580C1C77-DC1B-4B37-8952-9B10CDF9E825}" type="pres">
      <dgm:prSet presAssocID="{2C42FA33-FD0C-4F3E-8A60-57FA0C71FB5F}" presName="hierRoot2" presStyleCnt="0"/>
      <dgm:spPr/>
    </dgm:pt>
    <dgm:pt modelId="{10596D49-0E06-4B54-93C3-056B919049C8}" type="pres">
      <dgm:prSet presAssocID="{2C42FA33-FD0C-4F3E-8A60-57FA0C71FB5F}" presName="composite2" presStyleCnt="0"/>
      <dgm:spPr/>
    </dgm:pt>
    <dgm:pt modelId="{F1A19FC9-6498-49D2-A6D5-3EE67128A56B}" type="pres">
      <dgm:prSet presAssocID="{2C42FA33-FD0C-4F3E-8A60-57FA0C71FB5F}" presName="background2" presStyleLbl="node2" presStyleIdx="0" presStyleCnt="3"/>
      <dgm:spPr>
        <a:solidFill>
          <a:schemeClr val="bg2">
            <a:lumMod val="90000"/>
          </a:schemeClr>
        </a:solidFill>
        <a:ln>
          <a:solidFill>
            <a:schemeClr val="bg2">
              <a:lumMod val="90000"/>
            </a:schemeClr>
          </a:solidFill>
        </a:ln>
      </dgm:spPr>
    </dgm:pt>
    <dgm:pt modelId="{859EEE73-F6E0-403D-B104-A31D00F98797}" type="pres">
      <dgm:prSet presAssocID="{2C42FA33-FD0C-4F3E-8A60-57FA0C71FB5F}" presName="text2" presStyleLbl="fgAcc2" presStyleIdx="0" presStyleCnt="3" custLinFactNeighborX="-46" custLinFactNeighborY="-1704">
        <dgm:presLayoutVars>
          <dgm:chPref val="3"/>
        </dgm:presLayoutVars>
      </dgm:prSet>
      <dgm:spPr/>
    </dgm:pt>
    <dgm:pt modelId="{BAB16490-703C-475A-A804-AA733B8FC3E5}" type="pres">
      <dgm:prSet presAssocID="{2C42FA33-FD0C-4F3E-8A60-57FA0C71FB5F}" presName="hierChild3" presStyleCnt="0"/>
      <dgm:spPr/>
    </dgm:pt>
    <dgm:pt modelId="{0700ECF1-E52D-4844-A1B1-998DB9FD4636}" type="pres">
      <dgm:prSet presAssocID="{62BDA896-FB25-47CF-A9F2-F8C7B1423C78}" presName="Name17" presStyleLbl="parChTrans1D3" presStyleIdx="0" presStyleCnt="2"/>
      <dgm:spPr/>
    </dgm:pt>
    <dgm:pt modelId="{D4C935C6-B460-484B-988A-CA208EA16D2A}" type="pres">
      <dgm:prSet presAssocID="{DCF96A32-F894-4B08-A019-3C0A3F2240D5}" presName="hierRoot3" presStyleCnt="0"/>
      <dgm:spPr/>
    </dgm:pt>
    <dgm:pt modelId="{D5830FC8-4456-4B22-9250-82B5045039EE}" type="pres">
      <dgm:prSet presAssocID="{DCF96A32-F894-4B08-A019-3C0A3F2240D5}" presName="composite3" presStyleCnt="0"/>
      <dgm:spPr/>
    </dgm:pt>
    <dgm:pt modelId="{1CDD9B2C-8576-4CFD-A55F-FE9000B3CC6E}" type="pres">
      <dgm:prSet presAssocID="{DCF96A32-F894-4B08-A019-3C0A3F2240D5}" presName="background3" presStyleLbl="node3" presStyleIdx="0" presStyleCnt="2"/>
      <dgm:spPr>
        <a:solidFill>
          <a:schemeClr val="bg2">
            <a:lumMod val="90000"/>
          </a:schemeClr>
        </a:solidFill>
        <a:ln>
          <a:solidFill>
            <a:schemeClr val="bg2">
              <a:lumMod val="90000"/>
            </a:schemeClr>
          </a:solidFill>
        </a:ln>
      </dgm:spPr>
    </dgm:pt>
    <dgm:pt modelId="{059AF3CC-7D28-4E64-A025-680491B30783}" type="pres">
      <dgm:prSet presAssocID="{DCF96A32-F894-4B08-A019-3C0A3F2240D5}" presName="text3" presStyleLbl="fgAcc3" presStyleIdx="0" presStyleCnt="2">
        <dgm:presLayoutVars>
          <dgm:chPref val="3"/>
        </dgm:presLayoutVars>
      </dgm:prSet>
      <dgm:spPr/>
    </dgm:pt>
    <dgm:pt modelId="{3A88CC6A-0C46-4F24-8985-327FE46545AE}" type="pres">
      <dgm:prSet presAssocID="{DCF96A32-F894-4B08-A019-3C0A3F2240D5}" presName="hierChild4" presStyleCnt="0"/>
      <dgm:spPr/>
    </dgm:pt>
    <dgm:pt modelId="{F1215DEC-1612-4430-87C9-73E7647D01A1}" type="pres">
      <dgm:prSet presAssocID="{E9504C5E-3DED-4D0D-8755-7B423AFECA68}" presName="Name10" presStyleLbl="parChTrans1D2" presStyleIdx="1" presStyleCnt="3"/>
      <dgm:spPr/>
    </dgm:pt>
    <dgm:pt modelId="{51CB5F31-0068-4CF5-85A4-5595F3242F61}" type="pres">
      <dgm:prSet presAssocID="{1E32BF6F-9BCD-4D91-BDDD-E22F31053127}" presName="hierRoot2" presStyleCnt="0"/>
      <dgm:spPr/>
    </dgm:pt>
    <dgm:pt modelId="{94D9280F-2BFC-4662-93D4-05CC51A5B21A}" type="pres">
      <dgm:prSet presAssocID="{1E32BF6F-9BCD-4D91-BDDD-E22F31053127}" presName="composite2" presStyleCnt="0"/>
      <dgm:spPr/>
    </dgm:pt>
    <dgm:pt modelId="{313324D0-8A64-4F72-94D1-75517ECEE7D2}" type="pres">
      <dgm:prSet presAssocID="{1E32BF6F-9BCD-4D91-BDDD-E22F31053127}" presName="background2" presStyleLbl="node2" presStyleIdx="1" presStyleCnt="3"/>
      <dgm:spPr>
        <a:solidFill>
          <a:schemeClr val="bg2">
            <a:lumMod val="90000"/>
          </a:schemeClr>
        </a:solidFill>
        <a:ln>
          <a:solidFill>
            <a:schemeClr val="bg2">
              <a:lumMod val="90000"/>
            </a:schemeClr>
          </a:solidFill>
        </a:ln>
      </dgm:spPr>
    </dgm:pt>
    <dgm:pt modelId="{AFD23C9B-F1E9-4E1E-8E94-53C36EEDF8E3}" type="pres">
      <dgm:prSet presAssocID="{1E32BF6F-9BCD-4D91-BDDD-E22F31053127}" presName="text2" presStyleLbl="fgAcc2" presStyleIdx="1" presStyleCnt="3">
        <dgm:presLayoutVars>
          <dgm:chPref val="3"/>
        </dgm:presLayoutVars>
      </dgm:prSet>
      <dgm:spPr/>
    </dgm:pt>
    <dgm:pt modelId="{61845466-DA65-4FAF-82D0-B1C73D425A3D}" type="pres">
      <dgm:prSet presAssocID="{1E32BF6F-9BCD-4D91-BDDD-E22F31053127}" presName="hierChild3" presStyleCnt="0"/>
      <dgm:spPr/>
    </dgm:pt>
    <dgm:pt modelId="{9EBAD865-ECB3-42E3-85E0-57B088E14130}" type="pres">
      <dgm:prSet presAssocID="{23BAF677-4642-4734-9F02-5B266ACF986F}" presName="Name17" presStyleLbl="parChTrans1D3" presStyleIdx="1" presStyleCnt="2"/>
      <dgm:spPr/>
    </dgm:pt>
    <dgm:pt modelId="{D88765C7-E03C-499A-B873-5484312C1D0C}" type="pres">
      <dgm:prSet presAssocID="{C17AF0F9-960F-46D3-BCAA-7EAE2444E803}" presName="hierRoot3" presStyleCnt="0"/>
      <dgm:spPr/>
    </dgm:pt>
    <dgm:pt modelId="{CA2382B0-0614-437B-BDD3-38BB14CE83FF}" type="pres">
      <dgm:prSet presAssocID="{C17AF0F9-960F-46D3-BCAA-7EAE2444E803}" presName="composite3" presStyleCnt="0"/>
      <dgm:spPr/>
    </dgm:pt>
    <dgm:pt modelId="{01D8410D-0467-47D8-AE38-1F828B1CA669}" type="pres">
      <dgm:prSet presAssocID="{C17AF0F9-960F-46D3-BCAA-7EAE2444E803}" presName="background3" presStyleLbl="node3" presStyleIdx="1" presStyleCnt="2"/>
      <dgm:spPr>
        <a:solidFill>
          <a:schemeClr val="bg2">
            <a:lumMod val="90000"/>
          </a:schemeClr>
        </a:solidFill>
        <a:ln>
          <a:solidFill>
            <a:schemeClr val="bg2">
              <a:lumMod val="90000"/>
            </a:schemeClr>
          </a:solidFill>
        </a:ln>
      </dgm:spPr>
    </dgm:pt>
    <dgm:pt modelId="{BB6726F1-CA7E-4600-8D06-0AB350D4AFE3}" type="pres">
      <dgm:prSet presAssocID="{C17AF0F9-960F-46D3-BCAA-7EAE2444E803}" presName="text3" presStyleLbl="fgAcc3" presStyleIdx="1" presStyleCnt="2">
        <dgm:presLayoutVars>
          <dgm:chPref val="3"/>
        </dgm:presLayoutVars>
      </dgm:prSet>
      <dgm:spPr/>
    </dgm:pt>
    <dgm:pt modelId="{47990F47-97C5-478A-93F3-ECFD8333FB2D}" type="pres">
      <dgm:prSet presAssocID="{C17AF0F9-960F-46D3-BCAA-7EAE2444E803}" presName="hierChild4" presStyleCnt="0"/>
      <dgm:spPr/>
    </dgm:pt>
    <dgm:pt modelId="{BC83DD19-3B18-4732-B238-A2F01E3AC945}" type="pres">
      <dgm:prSet presAssocID="{8346EEB1-B82B-4FE1-A3F7-F3106BB94738}" presName="Name10" presStyleLbl="parChTrans1D2" presStyleIdx="2" presStyleCnt="3"/>
      <dgm:spPr/>
    </dgm:pt>
    <dgm:pt modelId="{DA85447F-0E57-43CC-98B7-7E33FAA2E5EC}" type="pres">
      <dgm:prSet presAssocID="{4887BE76-1D04-40B8-A35C-59505C4956E7}" presName="hierRoot2" presStyleCnt="0"/>
      <dgm:spPr/>
    </dgm:pt>
    <dgm:pt modelId="{57C36D5E-C67F-4F5D-B5A9-55D8B61BF8D3}" type="pres">
      <dgm:prSet presAssocID="{4887BE76-1D04-40B8-A35C-59505C4956E7}" presName="composite2" presStyleCnt="0"/>
      <dgm:spPr/>
    </dgm:pt>
    <dgm:pt modelId="{A9C7C0C8-7DE2-4F5A-AB9A-02A9CB3638B4}" type="pres">
      <dgm:prSet presAssocID="{4887BE76-1D04-40B8-A35C-59505C4956E7}" presName="background2" presStyleLbl="node2" presStyleIdx="2" presStyleCnt="3"/>
      <dgm:spPr>
        <a:solidFill>
          <a:schemeClr val="bg2">
            <a:lumMod val="90000"/>
          </a:schemeClr>
        </a:solidFill>
      </dgm:spPr>
    </dgm:pt>
    <dgm:pt modelId="{2DAC265A-4B37-438B-8C1F-F261C0D2A5C8}" type="pres">
      <dgm:prSet presAssocID="{4887BE76-1D04-40B8-A35C-59505C4956E7}" presName="text2" presStyleLbl="fgAcc2" presStyleIdx="2" presStyleCnt="3">
        <dgm:presLayoutVars>
          <dgm:chPref val="3"/>
        </dgm:presLayoutVars>
      </dgm:prSet>
      <dgm:spPr/>
    </dgm:pt>
    <dgm:pt modelId="{CD7D0CDD-E414-432B-A1D8-88B3AF33D41B}" type="pres">
      <dgm:prSet presAssocID="{4887BE76-1D04-40B8-A35C-59505C4956E7}" presName="hierChild3" presStyleCnt="0"/>
      <dgm:spPr/>
    </dgm:pt>
  </dgm:ptLst>
  <dgm:cxnLst>
    <dgm:cxn modelId="{C9F7E709-F853-4136-B09E-BA991D720BD1}" srcId="{2C42FA33-FD0C-4F3E-8A60-57FA0C71FB5F}" destId="{DCF96A32-F894-4B08-A019-3C0A3F2240D5}" srcOrd="0" destOrd="0" parTransId="{62BDA896-FB25-47CF-A9F2-F8C7B1423C78}" sibTransId="{9FAA8949-CD26-4543-A225-53EE5569F388}"/>
    <dgm:cxn modelId="{D636DB10-138B-4175-AE89-0EEC5FE91093}" type="presOf" srcId="{054B4C37-3811-44B7-B2D6-4ABE2694462E}" destId="{6BA105E2-2EF7-4C74-B264-D5AFC57BD358}" srcOrd="0" destOrd="0" presId="urn:microsoft.com/office/officeart/2005/8/layout/hierarchy1"/>
    <dgm:cxn modelId="{6368B817-E948-4C4C-9034-6854C87641B5}" type="presOf" srcId="{DCF96A32-F894-4B08-A019-3C0A3F2240D5}" destId="{059AF3CC-7D28-4E64-A025-680491B30783}" srcOrd="0" destOrd="0" presId="urn:microsoft.com/office/officeart/2005/8/layout/hierarchy1"/>
    <dgm:cxn modelId="{F93A5F2B-BD7B-4713-8E9D-7FB6E2D8655D}" type="presOf" srcId="{C17AF0F9-960F-46D3-BCAA-7EAE2444E803}" destId="{BB6726F1-CA7E-4600-8D06-0AB350D4AFE3}" srcOrd="0" destOrd="0" presId="urn:microsoft.com/office/officeart/2005/8/layout/hierarchy1"/>
    <dgm:cxn modelId="{CEFB5D2C-ECB0-427D-BB12-CECB8B98C52F}" srcId="{1E32BF6F-9BCD-4D91-BDDD-E22F31053127}" destId="{C17AF0F9-960F-46D3-BCAA-7EAE2444E803}" srcOrd="0" destOrd="0" parTransId="{23BAF677-4642-4734-9F02-5B266ACF986F}" sibTransId="{764D3F6A-F2C8-4B89-8615-2B577F62620D}"/>
    <dgm:cxn modelId="{503A2D3E-7339-47A5-83C9-E6B04FE991A3}" type="presOf" srcId="{1784AC9D-A88C-42F5-B9D7-8D4368CC158E}" destId="{0D1736D6-864E-458C-BC05-B207B2B945F9}" srcOrd="0" destOrd="0" presId="urn:microsoft.com/office/officeart/2005/8/layout/hierarchy1"/>
    <dgm:cxn modelId="{E739D756-A2F5-4381-A3FC-99F6C9E27B19}" type="presOf" srcId="{23BAF677-4642-4734-9F02-5B266ACF986F}" destId="{9EBAD865-ECB3-42E3-85E0-57B088E14130}" srcOrd="0" destOrd="0" presId="urn:microsoft.com/office/officeart/2005/8/layout/hierarchy1"/>
    <dgm:cxn modelId="{0F20E05A-52F3-47ED-848B-7369B617385B}" type="presOf" srcId="{1E32BF6F-9BCD-4D91-BDDD-E22F31053127}" destId="{AFD23C9B-F1E9-4E1E-8E94-53C36EEDF8E3}" srcOrd="0" destOrd="0" presId="urn:microsoft.com/office/officeart/2005/8/layout/hierarchy1"/>
    <dgm:cxn modelId="{F3E3AF9B-0ACB-457F-94BB-5D4E710AB001}" srcId="{3B71C8F8-23A2-4BDD-B3CC-20262CF1F03D}" destId="{2C42FA33-FD0C-4F3E-8A60-57FA0C71FB5F}" srcOrd="0" destOrd="0" parTransId="{1784AC9D-A88C-42F5-B9D7-8D4368CC158E}" sibTransId="{7F59FBDF-70F9-49FB-810D-CF7004853954}"/>
    <dgm:cxn modelId="{04130C9E-F15E-470F-8B8B-C78A5332476F}" type="presOf" srcId="{8346EEB1-B82B-4FE1-A3F7-F3106BB94738}" destId="{BC83DD19-3B18-4732-B238-A2F01E3AC945}" srcOrd="0" destOrd="0" presId="urn:microsoft.com/office/officeart/2005/8/layout/hierarchy1"/>
    <dgm:cxn modelId="{C45BC1BB-2D11-4C30-B966-18F14DF8A096}" type="presOf" srcId="{62BDA896-FB25-47CF-A9F2-F8C7B1423C78}" destId="{0700ECF1-E52D-4844-A1B1-998DB9FD4636}" srcOrd="0" destOrd="0" presId="urn:microsoft.com/office/officeart/2005/8/layout/hierarchy1"/>
    <dgm:cxn modelId="{08E7BECC-B89C-4D2B-AB63-CB6D04254109}" srcId="{3B71C8F8-23A2-4BDD-B3CC-20262CF1F03D}" destId="{4887BE76-1D04-40B8-A35C-59505C4956E7}" srcOrd="2" destOrd="0" parTransId="{8346EEB1-B82B-4FE1-A3F7-F3106BB94738}" sibTransId="{B1DB66A2-2307-4FE1-B3FC-518D0C80D7D6}"/>
    <dgm:cxn modelId="{25BD4DD7-FDBD-4DFA-83BC-B07A4E0FB023}" srcId="{3B71C8F8-23A2-4BDD-B3CC-20262CF1F03D}" destId="{1E32BF6F-9BCD-4D91-BDDD-E22F31053127}" srcOrd="1" destOrd="0" parTransId="{E9504C5E-3DED-4D0D-8755-7B423AFECA68}" sibTransId="{FB35DBF7-844E-4463-8956-B6BBC5ACA901}"/>
    <dgm:cxn modelId="{3A9912DC-B0D1-49D4-AE83-6D3AA7B63870}" type="presOf" srcId="{4887BE76-1D04-40B8-A35C-59505C4956E7}" destId="{2DAC265A-4B37-438B-8C1F-F261C0D2A5C8}" srcOrd="0" destOrd="0" presId="urn:microsoft.com/office/officeart/2005/8/layout/hierarchy1"/>
    <dgm:cxn modelId="{C71899DC-30D8-4299-9EA0-3F7E193EB9BD}" type="presOf" srcId="{E9504C5E-3DED-4D0D-8755-7B423AFECA68}" destId="{F1215DEC-1612-4430-87C9-73E7647D01A1}" srcOrd="0" destOrd="0" presId="urn:microsoft.com/office/officeart/2005/8/layout/hierarchy1"/>
    <dgm:cxn modelId="{498E6EE6-97BB-4854-85B3-F3EC6C80C3A5}" type="presOf" srcId="{3B71C8F8-23A2-4BDD-B3CC-20262CF1F03D}" destId="{E072A3DE-38F9-4EF3-AFF7-B7AB4D595F69}" srcOrd="0" destOrd="0" presId="urn:microsoft.com/office/officeart/2005/8/layout/hierarchy1"/>
    <dgm:cxn modelId="{6307A5EC-8627-4EC2-B56E-9B19A9C311E6}" type="presOf" srcId="{2C42FA33-FD0C-4F3E-8A60-57FA0C71FB5F}" destId="{859EEE73-F6E0-403D-B104-A31D00F98797}" srcOrd="0" destOrd="0" presId="urn:microsoft.com/office/officeart/2005/8/layout/hierarchy1"/>
    <dgm:cxn modelId="{B039AEF9-4BCD-4013-9787-9C2AC1070269}" srcId="{054B4C37-3811-44B7-B2D6-4ABE2694462E}" destId="{3B71C8F8-23A2-4BDD-B3CC-20262CF1F03D}" srcOrd="0" destOrd="0" parTransId="{0CC3135A-CE5F-42CE-9453-12EE40A4D072}" sibTransId="{9A472047-FA65-4D63-9433-2744EB443B64}"/>
    <dgm:cxn modelId="{B8B24382-7B9C-459F-A118-2B5C8AF623E9}" type="presParOf" srcId="{6BA105E2-2EF7-4C74-B264-D5AFC57BD358}" destId="{C6FC4762-BEFE-4A5B-A173-541EA7D168DE}" srcOrd="0" destOrd="0" presId="urn:microsoft.com/office/officeart/2005/8/layout/hierarchy1"/>
    <dgm:cxn modelId="{1C0BB596-255A-4700-A16F-B3DBEB04D43E}" type="presParOf" srcId="{C6FC4762-BEFE-4A5B-A173-541EA7D168DE}" destId="{CD57CD31-BE85-4EEA-9AB6-069ED75C6726}" srcOrd="0" destOrd="0" presId="urn:microsoft.com/office/officeart/2005/8/layout/hierarchy1"/>
    <dgm:cxn modelId="{90C7F99E-9398-41B8-B8AF-AA7781546B4D}" type="presParOf" srcId="{CD57CD31-BE85-4EEA-9AB6-069ED75C6726}" destId="{1CD6C788-8CD5-40EC-8D80-8C9520E2D7D3}" srcOrd="0" destOrd="0" presId="urn:microsoft.com/office/officeart/2005/8/layout/hierarchy1"/>
    <dgm:cxn modelId="{9D50FB67-2842-4D6A-88EB-4CFB5B51260C}" type="presParOf" srcId="{CD57CD31-BE85-4EEA-9AB6-069ED75C6726}" destId="{E072A3DE-38F9-4EF3-AFF7-B7AB4D595F69}" srcOrd="1" destOrd="0" presId="urn:microsoft.com/office/officeart/2005/8/layout/hierarchy1"/>
    <dgm:cxn modelId="{F1FA6D8E-9F60-49D7-AE7F-D448D8B7544B}" type="presParOf" srcId="{C6FC4762-BEFE-4A5B-A173-541EA7D168DE}" destId="{A071809F-EEE4-40DA-8B20-16FB4FBF032C}" srcOrd="1" destOrd="0" presId="urn:microsoft.com/office/officeart/2005/8/layout/hierarchy1"/>
    <dgm:cxn modelId="{EE7512E2-27B5-419E-B996-C891AF60EF9E}" type="presParOf" srcId="{A071809F-EEE4-40DA-8B20-16FB4FBF032C}" destId="{0D1736D6-864E-458C-BC05-B207B2B945F9}" srcOrd="0" destOrd="0" presId="urn:microsoft.com/office/officeart/2005/8/layout/hierarchy1"/>
    <dgm:cxn modelId="{4522D9D5-874D-4DCE-8A3F-962CEB734298}" type="presParOf" srcId="{A071809F-EEE4-40DA-8B20-16FB4FBF032C}" destId="{580C1C77-DC1B-4B37-8952-9B10CDF9E825}" srcOrd="1" destOrd="0" presId="urn:microsoft.com/office/officeart/2005/8/layout/hierarchy1"/>
    <dgm:cxn modelId="{B8E797A5-C4C3-40BB-9E43-B3D7C1855CAB}" type="presParOf" srcId="{580C1C77-DC1B-4B37-8952-9B10CDF9E825}" destId="{10596D49-0E06-4B54-93C3-056B919049C8}" srcOrd="0" destOrd="0" presId="urn:microsoft.com/office/officeart/2005/8/layout/hierarchy1"/>
    <dgm:cxn modelId="{3FA8C3EE-7F08-40EC-A44C-40F4C0D8DD0A}" type="presParOf" srcId="{10596D49-0E06-4B54-93C3-056B919049C8}" destId="{F1A19FC9-6498-49D2-A6D5-3EE67128A56B}" srcOrd="0" destOrd="0" presId="urn:microsoft.com/office/officeart/2005/8/layout/hierarchy1"/>
    <dgm:cxn modelId="{1FEC8C1A-A62C-4D5F-A56B-86C8B9BFC93D}" type="presParOf" srcId="{10596D49-0E06-4B54-93C3-056B919049C8}" destId="{859EEE73-F6E0-403D-B104-A31D00F98797}" srcOrd="1" destOrd="0" presId="urn:microsoft.com/office/officeart/2005/8/layout/hierarchy1"/>
    <dgm:cxn modelId="{F2716D24-BD81-45AC-A32D-C5E64EF2A015}" type="presParOf" srcId="{580C1C77-DC1B-4B37-8952-9B10CDF9E825}" destId="{BAB16490-703C-475A-A804-AA733B8FC3E5}" srcOrd="1" destOrd="0" presId="urn:microsoft.com/office/officeart/2005/8/layout/hierarchy1"/>
    <dgm:cxn modelId="{E5484C54-8528-49CB-8309-0DE9FA2BE52B}" type="presParOf" srcId="{BAB16490-703C-475A-A804-AA733B8FC3E5}" destId="{0700ECF1-E52D-4844-A1B1-998DB9FD4636}" srcOrd="0" destOrd="0" presId="urn:microsoft.com/office/officeart/2005/8/layout/hierarchy1"/>
    <dgm:cxn modelId="{592868C0-6C2E-4433-A1F5-D71B9C606F74}" type="presParOf" srcId="{BAB16490-703C-475A-A804-AA733B8FC3E5}" destId="{D4C935C6-B460-484B-988A-CA208EA16D2A}" srcOrd="1" destOrd="0" presId="urn:microsoft.com/office/officeart/2005/8/layout/hierarchy1"/>
    <dgm:cxn modelId="{37B1FCC9-8B2C-4CB2-B8AC-598DE3B20306}" type="presParOf" srcId="{D4C935C6-B460-484B-988A-CA208EA16D2A}" destId="{D5830FC8-4456-4B22-9250-82B5045039EE}" srcOrd="0" destOrd="0" presId="urn:microsoft.com/office/officeart/2005/8/layout/hierarchy1"/>
    <dgm:cxn modelId="{EDB51756-5EAF-4DC8-8742-FDC93738546A}" type="presParOf" srcId="{D5830FC8-4456-4B22-9250-82B5045039EE}" destId="{1CDD9B2C-8576-4CFD-A55F-FE9000B3CC6E}" srcOrd="0" destOrd="0" presId="urn:microsoft.com/office/officeart/2005/8/layout/hierarchy1"/>
    <dgm:cxn modelId="{C40F2E1D-2D92-4E83-A1E6-70C857605D5F}" type="presParOf" srcId="{D5830FC8-4456-4B22-9250-82B5045039EE}" destId="{059AF3CC-7D28-4E64-A025-680491B30783}" srcOrd="1" destOrd="0" presId="urn:microsoft.com/office/officeart/2005/8/layout/hierarchy1"/>
    <dgm:cxn modelId="{D684D400-CB7F-4E0D-8267-777CE029EB63}" type="presParOf" srcId="{D4C935C6-B460-484B-988A-CA208EA16D2A}" destId="{3A88CC6A-0C46-4F24-8985-327FE46545AE}" srcOrd="1" destOrd="0" presId="urn:microsoft.com/office/officeart/2005/8/layout/hierarchy1"/>
    <dgm:cxn modelId="{1A14FBEF-C0A0-4B48-831B-E6974884566B}" type="presParOf" srcId="{A071809F-EEE4-40DA-8B20-16FB4FBF032C}" destId="{F1215DEC-1612-4430-87C9-73E7647D01A1}" srcOrd="2" destOrd="0" presId="urn:microsoft.com/office/officeart/2005/8/layout/hierarchy1"/>
    <dgm:cxn modelId="{4295AAE6-D0D3-4221-9F73-C7F393E912F9}" type="presParOf" srcId="{A071809F-EEE4-40DA-8B20-16FB4FBF032C}" destId="{51CB5F31-0068-4CF5-85A4-5595F3242F61}" srcOrd="3" destOrd="0" presId="urn:microsoft.com/office/officeart/2005/8/layout/hierarchy1"/>
    <dgm:cxn modelId="{64CED484-2C4B-499F-B9E4-F6C774993247}" type="presParOf" srcId="{51CB5F31-0068-4CF5-85A4-5595F3242F61}" destId="{94D9280F-2BFC-4662-93D4-05CC51A5B21A}" srcOrd="0" destOrd="0" presId="urn:microsoft.com/office/officeart/2005/8/layout/hierarchy1"/>
    <dgm:cxn modelId="{B466DB3C-8420-43A5-ACA8-7BF11787BC9C}" type="presParOf" srcId="{94D9280F-2BFC-4662-93D4-05CC51A5B21A}" destId="{313324D0-8A64-4F72-94D1-75517ECEE7D2}" srcOrd="0" destOrd="0" presId="urn:microsoft.com/office/officeart/2005/8/layout/hierarchy1"/>
    <dgm:cxn modelId="{C086FCFC-1C61-4876-9549-A417C441E106}" type="presParOf" srcId="{94D9280F-2BFC-4662-93D4-05CC51A5B21A}" destId="{AFD23C9B-F1E9-4E1E-8E94-53C36EEDF8E3}" srcOrd="1" destOrd="0" presId="urn:microsoft.com/office/officeart/2005/8/layout/hierarchy1"/>
    <dgm:cxn modelId="{F239965F-FF2C-4EE6-B018-8C8F9C8A8B62}" type="presParOf" srcId="{51CB5F31-0068-4CF5-85A4-5595F3242F61}" destId="{61845466-DA65-4FAF-82D0-B1C73D425A3D}" srcOrd="1" destOrd="0" presId="urn:microsoft.com/office/officeart/2005/8/layout/hierarchy1"/>
    <dgm:cxn modelId="{90D28DC2-7ECD-47A8-AE95-D4A6143A29C2}" type="presParOf" srcId="{61845466-DA65-4FAF-82D0-B1C73D425A3D}" destId="{9EBAD865-ECB3-42E3-85E0-57B088E14130}" srcOrd="0" destOrd="0" presId="urn:microsoft.com/office/officeart/2005/8/layout/hierarchy1"/>
    <dgm:cxn modelId="{56056D77-0A75-4425-A0AA-51D9208068E3}" type="presParOf" srcId="{61845466-DA65-4FAF-82D0-B1C73D425A3D}" destId="{D88765C7-E03C-499A-B873-5484312C1D0C}" srcOrd="1" destOrd="0" presId="urn:microsoft.com/office/officeart/2005/8/layout/hierarchy1"/>
    <dgm:cxn modelId="{487A7734-6BB8-4C1E-B61C-07F6C91EE6ED}" type="presParOf" srcId="{D88765C7-E03C-499A-B873-5484312C1D0C}" destId="{CA2382B0-0614-437B-BDD3-38BB14CE83FF}" srcOrd="0" destOrd="0" presId="urn:microsoft.com/office/officeart/2005/8/layout/hierarchy1"/>
    <dgm:cxn modelId="{4D9F3C02-4746-4BB9-91D1-738349CF7A23}" type="presParOf" srcId="{CA2382B0-0614-437B-BDD3-38BB14CE83FF}" destId="{01D8410D-0467-47D8-AE38-1F828B1CA669}" srcOrd="0" destOrd="0" presId="urn:microsoft.com/office/officeart/2005/8/layout/hierarchy1"/>
    <dgm:cxn modelId="{20C29ABE-4CCA-4B5F-8610-79EB1B4BEA0B}" type="presParOf" srcId="{CA2382B0-0614-437B-BDD3-38BB14CE83FF}" destId="{BB6726F1-CA7E-4600-8D06-0AB350D4AFE3}" srcOrd="1" destOrd="0" presId="urn:microsoft.com/office/officeart/2005/8/layout/hierarchy1"/>
    <dgm:cxn modelId="{1D99CDB4-A29F-49F9-AA76-4DCF72B5F06A}" type="presParOf" srcId="{D88765C7-E03C-499A-B873-5484312C1D0C}" destId="{47990F47-97C5-478A-93F3-ECFD8333FB2D}" srcOrd="1" destOrd="0" presId="urn:microsoft.com/office/officeart/2005/8/layout/hierarchy1"/>
    <dgm:cxn modelId="{141A00DA-5B7D-4A38-A820-A8F568654D4D}" type="presParOf" srcId="{A071809F-EEE4-40DA-8B20-16FB4FBF032C}" destId="{BC83DD19-3B18-4732-B238-A2F01E3AC945}" srcOrd="4" destOrd="0" presId="urn:microsoft.com/office/officeart/2005/8/layout/hierarchy1"/>
    <dgm:cxn modelId="{02C8D92D-274C-4D66-B0DD-B0F5AAF1EA22}" type="presParOf" srcId="{A071809F-EEE4-40DA-8B20-16FB4FBF032C}" destId="{DA85447F-0E57-43CC-98B7-7E33FAA2E5EC}" srcOrd="5" destOrd="0" presId="urn:microsoft.com/office/officeart/2005/8/layout/hierarchy1"/>
    <dgm:cxn modelId="{C760F5B4-F650-4C10-8EFA-64579EFC3FD8}" type="presParOf" srcId="{DA85447F-0E57-43CC-98B7-7E33FAA2E5EC}" destId="{57C36D5E-C67F-4F5D-B5A9-55D8B61BF8D3}" srcOrd="0" destOrd="0" presId="urn:microsoft.com/office/officeart/2005/8/layout/hierarchy1"/>
    <dgm:cxn modelId="{AAA0FBE8-BA4F-43F9-950E-FE1E76915A96}" type="presParOf" srcId="{57C36D5E-C67F-4F5D-B5A9-55D8B61BF8D3}" destId="{A9C7C0C8-7DE2-4F5A-AB9A-02A9CB3638B4}" srcOrd="0" destOrd="0" presId="urn:microsoft.com/office/officeart/2005/8/layout/hierarchy1"/>
    <dgm:cxn modelId="{87055B94-4257-4DC8-BCF4-6C36B694EC02}" type="presParOf" srcId="{57C36D5E-C67F-4F5D-B5A9-55D8B61BF8D3}" destId="{2DAC265A-4B37-438B-8C1F-F261C0D2A5C8}" srcOrd="1" destOrd="0" presId="urn:microsoft.com/office/officeart/2005/8/layout/hierarchy1"/>
    <dgm:cxn modelId="{AD3AC91C-DA8C-48D9-8302-15F955ED0412}" type="presParOf" srcId="{DA85447F-0E57-43CC-98B7-7E33FAA2E5EC}" destId="{CD7D0CDD-E414-432B-A1D8-88B3AF33D41B}" srcOrd="1" destOrd="0" presId="urn:microsoft.com/office/officeart/2005/8/layout/hierarchy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D512E1-8F15-4F27-A865-FB3542084137}" type="doc">
      <dgm:prSet loTypeId="urn:microsoft.com/office/officeart/2005/8/layout/cycle4#1" loCatId="cycle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en-ZA"/>
        </a:p>
      </dgm:t>
    </dgm:pt>
    <dgm:pt modelId="{616843DA-AAE9-47B1-B2D3-08020A71A58B}">
      <dgm:prSet phldrT="[Text]" custT="1"/>
      <dgm:spPr>
        <a:xfrm>
          <a:off x="1114912" y="293179"/>
          <a:ext cx="2227135" cy="2227135"/>
        </a:xfrm>
        <a:prstGeom prst="pieWedg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algn="l"/>
          <a:r>
            <a:rPr lang="en-ZA" sz="1600" dirty="0">
              <a:solidFill>
                <a:srgbClr val="FFFFFF"/>
              </a:solidFill>
              <a:latin typeface="Arial"/>
              <a:ea typeface="+mn-ea"/>
              <a:cs typeface="Times New Roman"/>
            </a:rPr>
            <a:t>Reflection</a:t>
          </a:r>
        </a:p>
      </dgm:t>
    </dgm:pt>
    <dgm:pt modelId="{398EE2A7-EF28-438F-B437-FCF98DFFB449}" type="parTrans" cxnId="{5223279E-1D8C-432B-AFD8-16CF7813DEDD}">
      <dgm:prSet/>
      <dgm:spPr/>
      <dgm:t>
        <a:bodyPr/>
        <a:lstStyle/>
        <a:p>
          <a:endParaRPr lang="en-ZA"/>
        </a:p>
      </dgm:t>
    </dgm:pt>
    <dgm:pt modelId="{6E85BAE1-A2DA-49C7-BA72-78C8119C9781}" type="sibTrans" cxnId="{5223279E-1D8C-432B-AFD8-16CF7813DEDD}">
      <dgm:prSet/>
      <dgm:spPr/>
      <dgm:t>
        <a:bodyPr/>
        <a:lstStyle/>
        <a:p>
          <a:endParaRPr lang="en-ZA"/>
        </a:p>
      </dgm:t>
    </dgm:pt>
    <dgm:pt modelId="{AEB839F8-8067-4289-B44A-A2C621C85A66}">
      <dgm:prSet phldrT="[Text]" custT="1"/>
      <dgm:spPr>
        <a:xfrm rot="5400000">
          <a:off x="3444917" y="293179"/>
          <a:ext cx="2227135" cy="2227135"/>
        </a:xfrm>
        <a:prstGeom prst="pieWedg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ZA" sz="1600" dirty="0">
              <a:solidFill>
                <a:srgbClr val="FFFFFF"/>
              </a:solidFill>
              <a:latin typeface="Arial"/>
              <a:ea typeface="+mn-ea"/>
              <a:cs typeface="Times New Roman"/>
            </a:rPr>
            <a:t>Planning</a:t>
          </a:r>
          <a:endParaRPr lang="en-ZA" sz="1800" dirty="0">
            <a:solidFill>
              <a:srgbClr val="FFFFFF"/>
            </a:solidFill>
            <a:latin typeface="Arial"/>
            <a:ea typeface="+mn-ea"/>
            <a:cs typeface="Times New Roman"/>
          </a:endParaRPr>
        </a:p>
      </dgm:t>
    </dgm:pt>
    <dgm:pt modelId="{9B7BC7B8-DBBD-4681-A0CB-8F870EE8021A}" type="parTrans" cxnId="{3730D1FC-A7F6-487B-AF83-EE7A4856D944}">
      <dgm:prSet/>
      <dgm:spPr/>
      <dgm:t>
        <a:bodyPr/>
        <a:lstStyle/>
        <a:p>
          <a:endParaRPr lang="en-ZA"/>
        </a:p>
      </dgm:t>
    </dgm:pt>
    <dgm:pt modelId="{7078C213-4288-4548-83B6-B2BC9441C57F}" type="sibTrans" cxnId="{3730D1FC-A7F6-487B-AF83-EE7A4856D944}">
      <dgm:prSet/>
      <dgm:spPr/>
      <dgm:t>
        <a:bodyPr/>
        <a:lstStyle/>
        <a:p>
          <a:endParaRPr lang="en-ZA"/>
        </a:p>
      </dgm:t>
    </dgm:pt>
    <dgm:pt modelId="{6B3A9968-27FD-4372-B39D-EF67DEEF02EC}">
      <dgm:prSet phldrT="[Text]" custT="1"/>
      <dgm:spPr>
        <a:xfrm rot="10800000">
          <a:off x="3444917" y="2623184"/>
          <a:ext cx="2227135" cy="2227135"/>
        </a:xfrm>
        <a:prstGeom prst="pieWedg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ZA" sz="1600" dirty="0">
              <a:solidFill>
                <a:srgbClr val="FFFFFF"/>
              </a:solidFill>
              <a:latin typeface="Arial"/>
              <a:ea typeface="+mn-ea"/>
              <a:cs typeface="Times New Roman"/>
            </a:rPr>
            <a:t>Implementation</a:t>
          </a:r>
        </a:p>
      </dgm:t>
    </dgm:pt>
    <dgm:pt modelId="{8BF96583-D208-4A28-A941-C36E92D6511F}" type="parTrans" cxnId="{BE511518-11D9-42DF-BEF3-C4852A052C69}">
      <dgm:prSet/>
      <dgm:spPr/>
      <dgm:t>
        <a:bodyPr/>
        <a:lstStyle/>
        <a:p>
          <a:endParaRPr lang="en-ZA"/>
        </a:p>
      </dgm:t>
    </dgm:pt>
    <dgm:pt modelId="{5AF67CFB-FA62-47A5-94AA-A2217BA325C0}" type="sibTrans" cxnId="{BE511518-11D9-42DF-BEF3-C4852A052C69}">
      <dgm:prSet/>
      <dgm:spPr/>
      <dgm:t>
        <a:bodyPr/>
        <a:lstStyle/>
        <a:p>
          <a:endParaRPr lang="en-ZA"/>
        </a:p>
      </dgm:t>
    </dgm:pt>
    <dgm:pt modelId="{486DA3F0-ABB2-4C1D-88C6-1EFA1DBC1586}">
      <dgm:prSet phldrT="[Text]" custT="1"/>
      <dgm:spPr>
        <a:xfrm rot="16200000">
          <a:off x="1114912" y="2623184"/>
          <a:ext cx="2227135" cy="2227135"/>
        </a:xfrm>
        <a:prstGeom prst="pieWedg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ZA" sz="1600" dirty="0">
              <a:solidFill>
                <a:srgbClr val="FFFFFF"/>
              </a:solidFill>
              <a:latin typeface="Arial"/>
              <a:ea typeface="+mn-ea"/>
              <a:cs typeface="Times New Roman"/>
            </a:rPr>
            <a:t>Evaluation</a:t>
          </a:r>
          <a:endParaRPr lang="en-ZA" sz="2100" dirty="0">
            <a:solidFill>
              <a:srgbClr val="FFFFFF"/>
            </a:solidFill>
            <a:latin typeface="Arial"/>
            <a:ea typeface="+mn-ea"/>
            <a:cs typeface="Times New Roman"/>
          </a:endParaRPr>
        </a:p>
      </dgm:t>
    </dgm:pt>
    <dgm:pt modelId="{B14FD109-8248-4FE5-9F47-FD50D832ABA0}" type="parTrans" cxnId="{4C7F3987-40FB-4D3E-8E2D-EE4E10544F52}">
      <dgm:prSet/>
      <dgm:spPr/>
      <dgm:t>
        <a:bodyPr/>
        <a:lstStyle/>
        <a:p>
          <a:endParaRPr lang="en-ZA"/>
        </a:p>
      </dgm:t>
    </dgm:pt>
    <dgm:pt modelId="{99F4A052-E61C-4E32-BA1E-D7F7DE17A4CC}" type="sibTrans" cxnId="{4C7F3987-40FB-4D3E-8E2D-EE4E10544F52}">
      <dgm:prSet/>
      <dgm:spPr/>
      <dgm:t>
        <a:bodyPr/>
        <a:lstStyle/>
        <a:p>
          <a:endParaRPr lang="en-ZA"/>
        </a:p>
      </dgm:t>
    </dgm:pt>
    <dgm:pt modelId="{21C25B35-8823-43FA-A0A8-68C52D091D69}" type="pres">
      <dgm:prSet presAssocID="{50D512E1-8F15-4F27-A865-FB354208413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67E144A6-0733-4FB0-B212-BD8C2A4CD439}" type="pres">
      <dgm:prSet presAssocID="{50D512E1-8F15-4F27-A865-FB3542084137}" presName="children" presStyleCnt="0"/>
      <dgm:spPr/>
    </dgm:pt>
    <dgm:pt modelId="{EE48F33E-DF80-4755-8629-A991C745FB1C}" type="pres">
      <dgm:prSet presAssocID="{50D512E1-8F15-4F27-A865-FB3542084137}" presName="childPlaceholder" presStyleCnt="0"/>
      <dgm:spPr/>
    </dgm:pt>
    <dgm:pt modelId="{8C9DFF40-AFAF-4D2A-99A3-980BC30FA699}" type="pres">
      <dgm:prSet presAssocID="{50D512E1-8F15-4F27-A865-FB3542084137}" presName="circle" presStyleCnt="0"/>
      <dgm:spPr/>
    </dgm:pt>
    <dgm:pt modelId="{D58CDE49-859B-413D-808E-35483E388662}" type="pres">
      <dgm:prSet presAssocID="{50D512E1-8F15-4F27-A865-FB3542084137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11DB9228-8177-48D2-8529-C5BBAB7696B1}" type="pres">
      <dgm:prSet presAssocID="{50D512E1-8F15-4F27-A865-FB3542084137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695BD06E-F998-4996-9BFB-46585ED7779B}" type="pres">
      <dgm:prSet presAssocID="{50D512E1-8F15-4F27-A865-FB3542084137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9AB6904-20C1-4F99-8A4B-6A445FBD10F4}" type="pres">
      <dgm:prSet presAssocID="{50D512E1-8F15-4F27-A865-FB3542084137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5C2EFCAD-50A0-4FCA-8F3B-93BC21D022C8}" type="pres">
      <dgm:prSet presAssocID="{50D512E1-8F15-4F27-A865-FB3542084137}" presName="quadrantPlaceholder" presStyleCnt="0"/>
      <dgm:spPr/>
    </dgm:pt>
    <dgm:pt modelId="{2EDA8878-A0B0-4C55-99EE-8CDE0353C2E8}" type="pres">
      <dgm:prSet presAssocID="{50D512E1-8F15-4F27-A865-FB3542084137}" presName="center1" presStyleLbl="fgShp" presStyleIdx="0" presStyleCnt="2" custAng="0" custScaleX="177553" custScaleY="194631" custLinFactNeighborX="0" custLinFactNeighborY="-95"/>
      <dgm:spPr>
        <a:xfrm>
          <a:off x="2710833" y="1791821"/>
          <a:ext cx="1365299" cy="1301409"/>
        </a:xfrm>
        <a:prstGeom prst="circularArrow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</dgm:pt>
    <dgm:pt modelId="{9437BDE0-CBEB-4F6A-8F6C-0547621EC153}" type="pres">
      <dgm:prSet presAssocID="{50D512E1-8F15-4F27-A865-FB3542084137}" presName="center2" presStyleLbl="fgShp" presStyleIdx="1" presStyleCnt="2" custScaleX="167878" custScaleY="195011" custLinFactNeighborX="4837" custLinFactNeighborY="-14172"/>
      <dgm:spPr>
        <a:xfrm rot="10800000">
          <a:off x="2785225" y="1953599"/>
          <a:ext cx="1290903" cy="1303950"/>
        </a:xfrm>
        <a:prstGeom prst="circularArrow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</dgm:pt>
  </dgm:ptLst>
  <dgm:cxnLst>
    <dgm:cxn modelId="{BE511518-11D9-42DF-BEF3-C4852A052C69}" srcId="{50D512E1-8F15-4F27-A865-FB3542084137}" destId="{6B3A9968-27FD-4372-B39D-EF67DEEF02EC}" srcOrd="2" destOrd="0" parTransId="{8BF96583-D208-4A28-A941-C36E92D6511F}" sibTransId="{5AF67CFB-FA62-47A5-94AA-A2217BA325C0}"/>
    <dgm:cxn modelId="{1E4E1019-6584-427C-B3B7-AEEEB10A56F0}" type="presOf" srcId="{486DA3F0-ABB2-4C1D-88C6-1EFA1DBC1586}" destId="{29AB6904-20C1-4F99-8A4B-6A445FBD10F4}" srcOrd="0" destOrd="0" presId="urn:microsoft.com/office/officeart/2005/8/layout/cycle4#1"/>
    <dgm:cxn modelId="{84470B1A-2E0F-4E03-97A1-8ACCF4184DFE}" type="presOf" srcId="{616843DA-AAE9-47B1-B2D3-08020A71A58B}" destId="{D58CDE49-859B-413D-808E-35483E388662}" srcOrd="0" destOrd="0" presId="urn:microsoft.com/office/officeart/2005/8/layout/cycle4#1"/>
    <dgm:cxn modelId="{837AE036-8520-42FD-9177-CC7D8553495B}" type="presOf" srcId="{6B3A9968-27FD-4372-B39D-EF67DEEF02EC}" destId="{695BD06E-F998-4996-9BFB-46585ED7779B}" srcOrd="0" destOrd="0" presId="urn:microsoft.com/office/officeart/2005/8/layout/cycle4#1"/>
    <dgm:cxn modelId="{2C2BC67D-23E6-44C1-B94B-D4139BD7DD37}" type="presOf" srcId="{AEB839F8-8067-4289-B44A-A2C621C85A66}" destId="{11DB9228-8177-48D2-8529-C5BBAB7696B1}" srcOrd="0" destOrd="0" presId="urn:microsoft.com/office/officeart/2005/8/layout/cycle4#1"/>
    <dgm:cxn modelId="{4C7F3987-40FB-4D3E-8E2D-EE4E10544F52}" srcId="{50D512E1-8F15-4F27-A865-FB3542084137}" destId="{486DA3F0-ABB2-4C1D-88C6-1EFA1DBC1586}" srcOrd="3" destOrd="0" parTransId="{B14FD109-8248-4FE5-9F47-FD50D832ABA0}" sibTransId="{99F4A052-E61C-4E32-BA1E-D7F7DE17A4CC}"/>
    <dgm:cxn modelId="{5223279E-1D8C-432B-AFD8-16CF7813DEDD}" srcId="{50D512E1-8F15-4F27-A865-FB3542084137}" destId="{616843DA-AAE9-47B1-B2D3-08020A71A58B}" srcOrd="0" destOrd="0" parTransId="{398EE2A7-EF28-438F-B437-FCF98DFFB449}" sibTransId="{6E85BAE1-A2DA-49C7-BA72-78C8119C9781}"/>
    <dgm:cxn modelId="{9423829E-F40F-419D-8442-622906C49E5D}" type="presOf" srcId="{50D512E1-8F15-4F27-A865-FB3542084137}" destId="{21C25B35-8823-43FA-A0A8-68C52D091D69}" srcOrd="0" destOrd="0" presId="urn:microsoft.com/office/officeart/2005/8/layout/cycle4#1"/>
    <dgm:cxn modelId="{3730D1FC-A7F6-487B-AF83-EE7A4856D944}" srcId="{50D512E1-8F15-4F27-A865-FB3542084137}" destId="{AEB839F8-8067-4289-B44A-A2C621C85A66}" srcOrd="1" destOrd="0" parTransId="{9B7BC7B8-DBBD-4681-A0CB-8F870EE8021A}" sibTransId="{7078C213-4288-4548-83B6-B2BC9441C57F}"/>
    <dgm:cxn modelId="{85B31741-8009-4507-9A7B-7D5F0328DE35}" type="presParOf" srcId="{21C25B35-8823-43FA-A0A8-68C52D091D69}" destId="{67E144A6-0733-4FB0-B212-BD8C2A4CD439}" srcOrd="0" destOrd="0" presId="urn:microsoft.com/office/officeart/2005/8/layout/cycle4#1"/>
    <dgm:cxn modelId="{527273F8-DF35-4E8F-8C44-414097CE3F2D}" type="presParOf" srcId="{67E144A6-0733-4FB0-B212-BD8C2A4CD439}" destId="{EE48F33E-DF80-4755-8629-A991C745FB1C}" srcOrd="0" destOrd="0" presId="urn:microsoft.com/office/officeart/2005/8/layout/cycle4#1"/>
    <dgm:cxn modelId="{0E80479D-102D-4F8D-AF3A-0D19607A16C1}" type="presParOf" srcId="{21C25B35-8823-43FA-A0A8-68C52D091D69}" destId="{8C9DFF40-AFAF-4D2A-99A3-980BC30FA699}" srcOrd="1" destOrd="0" presId="urn:microsoft.com/office/officeart/2005/8/layout/cycle4#1"/>
    <dgm:cxn modelId="{0A60ABD2-5027-4FB0-97B0-85BCB241371B}" type="presParOf" srcId="{8C9DFF40-AFAF-4D2A-99A3-980BC30FA699}" destId="{D58CDE49-859B-413D-808E-35483E388662}" srcOrd="0" destOrd="0" presId="urn:microsoft.com/office/officeart/2005/8/layout/cycle4#1"/>
    <dgm:cxn modelId="{1ED60250-9ACA-4256-8A2C-BF25B62D964A}" type="presParOf" srcId="{8C9DFF40-AFAF-4D2A-99A3-980BC30FA699}" destId="{11DB9228-8177-48D2-8529-C5BBAB7696B1}" srcOrd="1" destOrd="0" presId="urn:microsoft.com/office/officeart/2005/8/layout/cycle4#1"/>
    <dgm:cxn modelId="{74B621ED-754C-49BF-9530-C48FFC9CCBB9}" type="presParOf" srcId="{8C9DFF40-AFAF-4D2A-99A3-980BC30FA699}" destId="{695BD06E-F998-4996-9BFB-46585ED7779B}" srcOrd="2" destOrd="0" presId="urn:microsoft.com/office/officeart/2005/8/layout/cycle4#1"/>
    <dgm:cxn modelId="{AC48275B-5B14-4DD0-9A9E-F9AC7E8BD950}" type="presParOf" srcId="{8C9DFF40-AFAF-4D2A-99A3-980BC30FA699}" destId="{29AB6904-20C1-4F99-8A4B-6A445FBD10F4}" srcOrd="3" destOrd="0" presId="urn:microsoft.com/office/officeart/2005/8/layout/cycle4#1"/>
    <dgm:cxn modelId="{3B4BF594-2F23-433E-8A45-E869616C2A32}" type="presParOf" srcId="{8C9DFF40-AFAF-4D2A-99A3-980BC30FA699}" destId="{5C2EFCAD-50A0-4FCA-8F3B-93BC21D022C8}" srcOrd="4" destOrd="0" presId="urn:microsoft.com/office/officeart/2005/8/layout/cycle4#1"/>
    <dgm:cxn modelId="{ECE38A5A-778D-4BE1-8E8B-DA33D81DAF3F}" type="presParOf" srcId="{21C25B35-8823-43FA-A0A8-68C52D091D69}" destId="{2EDA8878-A0B0-4C55-99EE-8CDE0353C2E8}" srcOrd="2" destOrd="0" presId="urn:microsoft.com/office/officeart/2005/8/layout/cycle4#1"/>
    <dgm:cxn modelId="{2F6C81F3-4112-48F9-A75D-0B812C400907}" type="presParOf" srcId="{21C25B35-8823-43FA-A0A8-68C52D091D69}" destId="{9437BDE0-CBEB-4F6A-8F6C-0547621EC153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7780E5-8431-4D71-91DA-3D5F28BDE516}" type="doc">
      <dgm:prSet loTypeId="urn:microsoft.com/office/officeart/2005/8/layout/radial4" loCatId="relationship" qsTypeId="urn:microsoft.com/office/officeart/2005/8/quickstyle/3d1" qsCatId="3D" csTypeId="urn:microsoft.com/office/officeart/2005/8/colors/colorful1#11" csCatId="colorful" phldr="1"/>
      <dgm:spPr/>
      <dgm:t>
        <a:bodyPr/>
        <a:lstStyle/>
        <a:p>
          <a:endParaRPr lang="en-ZA"/>
        </a:p>
      </dgm:t>
    </dgm:pt>
    <dgm:pt modelId="{AF029D7D-9618-4D82-A1E7-24156896CECC}">
      <dgm:prSet phldrT="[Text]"/>
      <dgm:spPr>
        <a:solidFill>
          <a:srgbClr val="000066"/>
        </a:solidFill>
      </dgm:spPr>
      <dgm:t>
        <a:bodyPr/>
        <a:lstStyle/>
        <a:p>
          <a:r>
            <a:rPr lang="en-ZA" b="1" dirty="0">
              <a:solidFill>
                <a:srgbClr val="FFFF00"/>
              </a:solidFill>
            </a:rPr>
            <a:t>EVIDENCE</a:t>
          </a:r>
        </a:p>
      </dgm:t>
    </dgm:pt>
    <dgm:pt modelId="{428AB62C-E340-4F77-9B79-C3BBB2F1D2DE}" type="parTrans" cxnId="{BCCB16A9-319C-4177-9DFE-5490EE452AA1}">
      <dgm:prSet/>
      <dgm:spPr/>
      <dgm:t>
        <a:bodyPr/>
        <a:lstStyle/>
        <a:p>
          <a:endParaRPr lang="en-ZA"/>
        </a:p>
      </dgm:t>
    </dgm:pt>
    <dgm:pt modelId="{BD4F8FBD-5B96-45E2-B1EB-4580BBFB87E9}" type="sibTrans" cxnId="{BCCB16A9-319C-4177-9DFE-5490EE452AA1}">
      <dgm:prSet/>
      <dgm:spPr/>
      <dgm:t>
        <a:bodyPr/>
        <a:lstStyle/>
        <a:p>
          <a:endParaRPr lang="en-ZA"/>
        </a:p>
      </dgm:t>
    </dgm:pt>
    <dgm:pt modelId="{EC9A8C62-1679-449D-B01D-22A3815CD04D}">
      <dgm:prSet phldrT="[Text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ZA" dirty="0"/>
            <a:t>Annotated</a:t>
          </a:r>
        </a:p>
      </dgm:t>
    </dgm:pt>
    <dgm:pt modelId="{10963289-D4A9-4658-85AB-F7D17D7FF801}" type="parTrans" cxnId="{EEBE09C8-E86F-4FA5-A372-19E178E95C62}">
      <dgm:prSet/>
      <dgm:spPr>
        <a:solidFill>
          <a:schemeClr val="tx1">
            <a:lumMod val="65000"/>
          </a:schemeClr>
        </a:solidFill>
      </dgm:spPr>
      <dgm:t>
        <a:bodyPr/>
        <a:lstStyle/>
        <a:p>
          <a:endParaRPr lang="en-ZA"/>
        </a:p>
      </dgm:t>
    </dgm:pt>
    <dgm:pt modelId="{DD530F1C-0326-44AC-A0F6-ECF5A682E920}" type="sibTrans" cxnId="{EEBE09C8-E86F-4FA5-A372-19E178E95C62}">
      <dgm:prSet/>
      <dgm:spPr/>
      <dgm:t>
        <a:bodyPr/>
        <a:lstStyle/>
        <a:p>
          <a:endParaRPr lang="en-ZA"/>
        </a:p>
      </dgm:t>
    </dgm:pt>
    <dgm:pt modelId="{545C018F-EAA2-44F2-A40F-120787616BCA}">
      <dgm:prSet phldrT="[Text]"/>
      <dgm:spPr>
        <a:solidFill>
          <a:srgbClr val="7030A0"/>
        </a:solidFill>
      </dgm:spPr>
      <dgm:t>
        <a:bodyPr/>
        <a:lstStyle/>
        <a:p>
          <a:r>
            <a:rPr lang="en-ZA" dirty="0"/>
            <a:t>Authentic</a:t>
          </a:r>
        </a:p>
      </dgm:t>
    </dgm:pt>
    <dgm:pt modelId="{6DC1F58D-552C-4B28-A39F-947306E244FF}" type="parTrans" cxnId="{7A5D5A23-2714-4892-9145-9B483BD51CE6}">
      <dgm:prSet/>
      <dgm:spPr>
        <a:solidFill>
          <a:srgbClr val="7030A0"/>
        </a:solidFill>
      </dgm:spPr>
      <dgm:t>
        <a:bodyPr/>
        <a:lstStyle/>
        <a:p>
          <a:endParaRPr lang="en-ZA"/>
        </a:p>
      </dgm:t>
    </dgm:pt>
    <dgm:pt modelId="{0926F4DF-F853-4F65-86DB-D308EE242724}" type="sibTrans" cxnId="{7A5D5A23-2714-4892-9145-9B483BD51CE6}">
      <dgm:prSet/>
      <dgm:spPr/>
      <dgm:t>
        <a:bodyPr/>
        <a:lstStyle/>
        <a:p>
          <a:endParaRPr lang="en-ZA"/>
        </a:p>
      </dgm:t>
    </dgm:pt>
    <dgm:pt modelId="{7095975B-9345-4D7D-81D4-BF6B3396005B}">
      <dgm:prSet phldrT="[Text]"/>
      <dgm:spPr>
        <a:solidFill>
          <a:srgbClr val="0070C0"/>
        </a:solidFill>
      </dgm:spPr>
      <dgm:t>
        <a:bodyPr/>
        <a:lstStyle/>
        <a:p>
          <a:r>
            <a:rPr lang="en-ZA" dirty="0"/>
            <a:t>Sufficient</a:t>
          </a:r>
        </a:p>
      </dgm:t>
    </dgm:pt>
    <dgm:pt modelId="{8D5E9D5E-67A4-4C03-8AC2-93CFEBD43E51}" type="parTrans" cxnId="{D576E57B-8C09-488A-BAB6-95A4B48D7DB1}">
      <dgm:prSet/>
      <dgm:spPr>
        <a:solidFill>
          <a:srgbClr val="0070C0"/>
        </a:solidFill>
      </dgm:spPr>
      <dgm:t>
        <a:bodyPr/>
        <a:lstStyle/>
        <a:p>
          <a:endParaRPr lang="en-ZA"/>
        </a:p>
      </dgm:t>
    </dgm:pt>
    <dgm:pt modelId="{54E6C81B-1DC4-4B90-AD47-0F33EFF34273}" type="sibTrans" cxnId="{D576E57B-8C09-488A-BAB6-95A4B48D7DB1}">
      <dgm:prSet/>
      <dgm:spPr/>
      <dgm:t>
        <a:bodyPr/>
        <a:lstStyle/>
        <a:p>
          <a:endParaRPr lang="en-ZA"/>
        </a:p>
      </dgm:t>
    </dgm:pt>
    <dgm:pt modelId="{2DBF594D-C64E-477C-89C2-42834CFE67A7}">
      <dgm:prSet/>
      <dgm:spPr>
        <a:solidFill>
          <a:srgbClr val="00B050"/>
        </a:solidFill>
      </dgm:spPr>
      <dgm:t>
        <a:bodyPr/>
        <a:lstStyle/>
        <a:p>
          <a:r>
            <a:rPr lang="en-ZA" dirty="0"/>
            <a:t>Valid</a:t>
          </a:r>
        </a:p>
      </dgm:t>
    </dgm:pt>
    <dgm:pt modelId="{5D00605F-9323-430A-982E-27CFB8CF5172}" type="parTrans" cxnId="{083C4C1A-4474-4EA9-BB0D-D0244E7969E9}">
      <dgm:prSet/>
      <dgm:spPr>
        <a:solidFill>
          <a:srgbClr val="00B050"/>
        </a:solidFill>
      </dgm:spPr>
      <dgm:t>
        <a:bodyPr/>
        <a:lstStyle/>
        <a:p>
          <a:endParaRPr lang="en-ZA"/>
        </a:p>
      </dgm:t>
    </dgm:pt>
    <dgm:pt modelId="{A31BA472-4AA8-43AB-8AE9-5BE12D8039FF}" type="sibTrans" cxnId="{083C4C1A-4474-4EA9-BB0D-D0244E7969E9}">
      <dgm:prSet/>
      <dgm:spPr/>
      <dgm:t>
        <a:bodyPr/>
        <a:lstStyle/>
        <a:p>
          <a:endParaRPr lang="en-ZA"/>
        </a:p>
      </dgm:t>
    </dgm:pt>
    <dgm:pt modelId="{554DF3FE-BAC1-4ABF-825B-2273968E6E04}">
      <dgm:prSet phldrT="[Text]"/>
      <dgm:spPr>
        <a:solidFill>
          <a:srgbClr val="CC0000"/>
        </a:solidFill>
      </dgm:spPr>
      <dgm:t>
        <a:bodyPr/>
        <a:lstStyle/>
        <a:p>
          <a:endParaRPr lang="en-ZA"/>
        </a:p>
      </dgm:t>
    </dgm:pt>
    <dgm:pt modelId="{6A4F3B4F-49ED-4E1B-9608-FC51914824B4}" type="parTrans" cxnId="{FAA4AE8F-C708-4D88-A5A6-E0593301CE81}">
      <dgm:prSet/>
      <dgm:spPr/>
      <dgm:t>
        <a:bodyPr/>
        <a:lstStyle/>
        <a:p>
          <a:endParaRPr lang="en-ZA"/>
        </a:p>
      </dgm:t>
    </dgm:pt>
    <dgm:pt modelId="{4FFB8F8A-E983-43DE-B781-2E47DFEF555E}" type="sibTrans" cxnId="{FAA4AE8F-C708-4D88-A5A6-E0593301CE81}">
      <dgm:prSet/>
      <dgm:spPr/>
      <dgm:t>
        <a:bodyPr/>
        <a:lstStyle/>
        <a:p>
          <a:endParaRPr lang="en-ZA"/>
        </a:p>
      </dgm:t>
    </dgm:pt>
    <dgm:pt modelId="{9729569A-D9D5-4C03-A4C3-0832E55236A0}">
      <dgm:prSet phldrT="[Text]"/>
      <dgm:spPr>
        <a:solidFill>
          <a:srgbClr val="CC0000"/>
        </a:solidFill>
      </dgm:spPr>
      <dgm:t>
        <a:bodyPr/>
        <a:lstStyle/>
        <a:p>
          <a:endParaRPr lang="en-ZA"/>
        </a:p>
      </dgm:t>
    </dgm:pt>
    <dgm:pt modelId="{412A0E24-7E35-4FF5-824D-089B1A4577D1}" type="parTrans" cxnId="{75ACD96B-3AB1-42AF-9CA0-DB6DF5077FD8}">
      <dgm:prSet/>
      <dgm:spPr/>
      <dgm:t>
        <a:bodyPr/>
        <a:lstStyle/>
        <a:p>
          <a:endParaRPr lang="en-ZA"/>
        </a:p>
      </dgm:t>
    </dgm:pt>
    <dgm:pt modelId="{1D8E8C05-B62C-49CF-9406-66064017ACD5}" type="sibTrans" cxnId="{75ACD96B-3AB1-42AF-9CA0-DB6DF5077FD8}">
      <dgm:prSet/>
      <dgm:spPr/>
      <dgm:t>
        <a:bodyPr/>
        <a:lstStyle/>
        <a:p>
          <a:endParaRPr lang="en-ZA"/>
        </a:p>
      </dgm:t>
    </dgm:pt>
    <dgm:pt modelId="{49719A8B-E84E-4005-8342-A2E6E6D2CEBF}">
      <dgm:prSet/>
      <dgm:spPr/>
      <dgm:t>
        <a:bodyPr/>
        <a:lstStyle/>
        <a:p>
          <a:endParaRPr lang="en-ZA"/>
        </a:p>
      </dgm:t>
    </dgm:pt>
    <dgm:pt modelId="{FA50BD7D-8BA7-4679-BDC2-3B93E7293669}" type="parTrans" cxnId="{992F3049-C40A-46D4-8E9B-2677A1E3E641}">
      <dgm:prSet/>
      <dgm:spPr/>
      <dgm:t>
        <a:bodyPr/>
        <a:lstStyle/>
        <a:p>
          <a:endParaRPr lang="en-ZA"/>
        </a:p>
      </dgm:t>
    </dgm:pt>
    <dgm:pt modelId="{27A6B2CC-7116-4635-9D4D-10F07A2D06E8}" type="sibTrans" cxnId="{992F3049-C40A-46D4-8E9B-2677A1E3E641}">
      <dgm:prSet/>
      <dgm:spPr/>
      <dgm:t>
        <a:bodyPr/>
        <a:lstStyle/>
        <a:p>
          <a:endParaRPr lang="en-ZA"/>
        </a:p>
      </dgm:t>
    </dgm:pt>
    <dgm:pt modelId="{5C13A8DA-14A3-4144-8265-CFA08FCB69B0}">
      <dgm:prSet/>
      <dgm:spPr/>
      <dgm:t>
        <a:bodyPr/>
        <a:lstStyle/>
        <a:p>
          <a:endParaRPr lang="en-ZA"/>
        </a:p>
      </dgm:t>
    </dgm:pt>
    <dgm:pt modelId="{32633A15-6358-414C-B3EF-CCAD222CD71C}" type="parTrans" cxnId="{C049FCD2-5ECE-4924-99DB-4B31977ED71E}">
      <dgm:prSet/>
      <dgm:spPr/>
      <dgm:t>
        <a:bodyPr/>
        <a:lstStyle/>
        <a:p>
          <a:endParaRPr lang="en-ZA"/>
        </a:p>
      </dgm:t>
    </dgm:pt>
    <dgm:pt modelId="{974CA2D1-C69A-41DE-B7A0-4FF65AFE090B}" type="sibTrans" cxnId="{C049FCD2-5ECE-4924-99DB-4B31977ED71E}">
      <dgm:prSet/>
      <dgm:spPr/>
      <dgm:t>
        <a:bodyPr/>
        <a:lstStyle/>
        <a:p>
          <a:endParaRPr lang="en-ZA"/>
        </a:p>
      </dgm:t>
    </dgm:pt>
    <dgm:pt modelId="{C8B3C1A1-5B78-4B64-B46F-B6F808590D4F}">
      <dgm:prSet phldrT="[Text]"/>
      <dgm:spPr>
        <a:solidFill>
          <a:srgbClr val="0070C0"/>
        </a:solidFill>
      </dgm:spPr>
      <dgm:t>
        <a:bodyPr/>
        <a:lstStyle/>
        <a:p>
          <a:endParaRPr lang="en-ZA" dirty="0"/>
        </a:p>
      </dgm:t>
    </dgm:pt>
    <dgm:pt modelId="{3851DFED-45A3-4502-9266-04B077DDCE6E}" type="parTrans" cxnId="{C38B8111-C180-4AC1-ABC7-B54D52A2680C}">
      <dgm:prSet/>
      <dgm:spPr/>
      <dgm:t>
        <a:bodyPr/>
        <a:lstStyle/>
        <a:p>
          <a:endParaRPr lang="en-ZA"/>
        </a:p>
      </dgm:t>
    </dgm:pt>
    <dgm:pt modelId="{71B99904-FD79-4C01-86B5-7C64E3220373}" type="sibTrans" cxnId="{C38B8111-C180-4AC1-ABC7-B54D52A2680C}">
      <dgm:prSet/>
      <dgm:spPr/>
      <dgm:t>
        <a:bodyPr/>
        <a:lstStyle/>
        <a:p>
          <a:endParaRPr lang="en-ZA"/>
        </a:p>
      </dgm:t>
    </dgm:pt>
    <dgm:pt modelId="{47030838-8215-46A0-B9EF-B3AACFA9AD1B}">
      <dgm:prSet phldrT="[Text]"/>
      <dgm:spPr>
        <a:solidFill>
          <a:srgbClr val="0070C0"/>
        </a:solidFill>
      </dgm:spPr>
      <dgm:t>
        <a:bodyPr/>
        <a:lstStyle/>
        <a:p>
          <a:endParaRPr lang="en-ZA" dirty="0"/>
        </a:p>
      </dgm:t>
    </dgm:pt>
    <dgm:pt modelId="{73D3D4A9-B8A1-426D-9548-FEDA4CB54C38}" type="parTrans" cxnId="{EC90A5A3-9E7B-4F43-B159-6FE49FA4A983}">
      <dgm:prSet/>
      <dgm:spPr/>
      <dgm:t>
        <a:bodyPr/>
        <a:lstStyle/>
        <a:p>
          <a:endParaRPr lang="en-ZA"/>
        </a:p>
      </dgm:t>
    </dgm:pt>
    <dgm:pt modelId="{4A911B51-7194-4AB7-9A70-491DC845B21B}" type="sibTrans" cxnId="{EC90A5A3-9E7B-4F43-B159-6FE49FA4A983}">
      <dgm:prSet/>
      <dgm:spPr/>
      <dgm:t>
        <a:bodyPr/>
        <a:lstStyle/>
        <a:p>
          <a:endParaRPr lang="en-ZA"/>
        </a:p>
      </dgm:t>
    </dgm:pt>
    <dgm:pt modelId="{C0297BDF-5E1A-48F5-B547-A4DA7BBEC53B}">
      <dgm:prSet phldrT="[Text]"/>
      <dgm:spPr>
        <a:solidFill>
          <a:srgbClr val="CC0000"/>
        </a:solidFill>
      </dgm:spPr>
      <dgm:t>
        <a:bodyPr/>
        <a:lstStyle/>
        <a:p>
          <a:r>
            <a:rPr lang="en-ZA"/>
            <a:t>Current</a:t>
          </a:r>
          <a:endParaRPr lang="en-ZA" dirty="0"/>
        </a:p>
      </dgm:t>
    </dgm:pt>
    <dgm:pt modelId="{D0D46F38-1EF5-4217-A1F6-8F10A7106BDF}" type="parTrans" cxnId="{AEB97C25-BC32-4695-AB83-71E4B7B74564}">
      <dgm:prSet/>
      <dgm:spPr>
        <a:solidFill>
          <a:srgbClr val="FF0000"/>
        </a:solidFill>
      </dgm:spPr>
      <dgm:t>
        <a:bodyPr/>
        <a:lstStyle/>
        <a:p>
          <a:endParaRPr lang="en-ZA"/>
        </a:p>
      </dgm:t>
    </dgm:pt>
    <dgm:pt modelId="{F1EA1D5D-DFC8-439B-A54E-41C3CB0B446B}" type="sibTrans" cxnId="{AEB97C25-BC32-4695-AB83-71E4B7B74564}">
      <dgm:prSet/>
      <dgm:spPr/>
      <dgm:t>
        <a:bodyPr/>
        <a:lstStyle/>
        <a:p>
          <a:endParaRPr lang="en-ZA"/>
        </a:p>
      </dgm:t>
    </dgm:pt>
    <dgm:pt modelId="{EC2A73F1-C408-4769-925A-408847D9DFD6}" type="pres">
      <dgm:prSet presAssocID="{507780E5-8431-4D71-91DA-3D5F28BDE51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717A543-0419-46B2-B18A-AC7686B30A44}" type="pres">
      <dgm:prSet presAssocID="{AF029D7D-9618-4D82-A1E7-24156896CECC}" presName="centerShape" presStyleLbl="node0" presStyleIdx="0" presStyleCnt="1"/>
      <dgm:spPr/>
    </dgm:pt>
    <dgm:pt modelId="{AC1EAD98-1807-43BC-BC3F-CED5C0B44E1D}" type="pres">
      <dgm:prSet presAssocID="{10963289-D4A9-4658-85AB-F7D17D7FF801}" presName="parTrans" presStyleLbl="bgSibTrans2D1" presStyleIdx="0" presStyleCnt="5"/>
      <dgm:spPr/>
    </dgm:pt>
    <dgm:pt modelId="{0D21FCD7-39BD-4BDA-ADBF-F9E48803E89B}" type="pres">
      <dgm:prSet presAssocID="{EC9A8C62-1679-449D-B01D-22A3815CD04D}" presName="node" presStyleLbl="node1" presStyleIdx="0" presStyleCnt="5">
        <dgm:presLayoutVars>
          <dgm:bulletEnabled val="1"/>
        </dgm:presLayoutVars>
      </dgm:prSet>
      <dgm:spPr/>
    </dgm:pt>
    <dgm:pt modelId="{15271999-ADF2-4862-A35A-0B484ED8AD9F}" type="pres">
      <dgm:prSet presAssocID="{D0D46F38-1EF5-4217-A1F6-8F10A7106BDF}" presName="parTrans" presStyleLbl="bgSibTrans2D1" presStyleIdx="1" presStyleCnt="5"/>
      <dgm:spPr/>
    </dgm:pt>
    <dgm:pt modelId="{68162BFC-A834-4117-83A9-A3931DA76AB1}" type="pres">
      <dgm:prSet presAssocID="{C0297BDF-5E1A-48F5-B547-A4DA7BBEC53B}" presName="node" presStyleLbl="node1" presStyleIdx="1" presStyleCnt="5">
        <dgm:presLayoutVars>
          <dgm:bulletEnabled val="1"/>
        </dgm:presLayoutVars>
      </dgm:prSet>
      <dgm:spPr/>
    </dgm:pt>
    <dgm:pt modelId="{95F7DB83-DA6E-42CE-86C2-764F8DADD1E3}" type="pres">
      <dgm:prSet presAssocID="{5D00605F-9323-430A-982E-27CFB8CF5172}" presName="parTrans" presStyleLbl="bgSibTrans2D1" presStyleIdx="2" presStyleCnt="5"/>
      <dgm:spPr/>
    </dgm:pt>
    <dgm:pt modelId="{59079248-96D2-4E94-8B30-02AD296676C3}" type="pres">
      <dgm:prSet presAssocID="{2DBF594D-C64E-477C-89C2-42834CFE67A7}" presName="node" presStyleLbl="node1" presStyleIdx="2" presStyleCnt="5">
        <dgm:presLayoutVars>
          <dgm:bulletEnabled val="1"/>
        </dgm:presLayoutVars>
      </dgm:prSet>
      <dgm:spPr/>
    </dgm:pt>
    <dgm:pt modelId="{8C10D212-CDA9-4051-B78C-D81934594A32}" type="pres">
      <dgm:prSet presAssocID="{6DC1F58D-552C-4B28-A39F-947306E244FF}" presName="parTrans" presStyleLbl="bgSibTrans2D1" presStyleIdx="3" presStyleCnt="5"/>
      <dgm:spPr/>
    </dgm:pt>
    <dgm:pt modelId="{03A6BB44-2D24-4716-B581-4FBD2F8DB58B}" type="pres">
      <dgm:prSet presAssocID="{545C018F-EAA2-44F2-A40F-120787616BCA}" presName="node" presStyleLbl="node1" presStyleIdx="3" presStyleCnt="5">
        <dgm:presLayoutVars>
          <dgm:bulletEnabled val="1"/>
        </dgm:presLayoutVars>
      </dgm:prSet>
      <dgm:spPr/>
    </dgm:pt>
    <dgm:pt modelId="{759A8F2D-8BD7-4CEE-A852-644D4EB6D081}" type="pres">
      <dgm:prSet presAssocID="{8D5E9D5E-67A4-4C03-8AC2-93CFEBD43E51}" presName="parTrans" presStyleLbl="bgSibTrans2D1" presStyleIdx="4" presStyleCnt="5" custLinFactNeighborX="-9349" custLinFactNeighborY="5733"/>
      <dgm:spPr/>
    </dgm:pt>
    <dgm:pt modelId="{C2460926-D3B2-4F2C-8995-94C66549C507}" type="pres">
      <dgm:prSet presAssocID="{7095975B-9345-4D7D-81D4-BF6B3396005B}" presName="node" presStyleLbl="node1" presStyleIdx="4" presStyleCnt="5">
        <dgm:presLayoutVars>
          <dgm:bulletEnabled val="1"/>
        </dgm:presLayoutVars>
      </dgm:prSet>
      <dgm:spPr/>
    </dgm:pt>
  </dgm:ptLst>
  <dgm:cxnLst>
    <dgm:cxn modelId="{3E8B5C0B-C429-4B0F-B0C5-BDDD91BF9574}" type="presOf" srcId="{D0D46F38-1EF5-4217-A1F6-8F10A7106BDF}" destId="{15271999-ADF2-4862-A35A-0B484ED8AD9F}" srcOrd="0" destOrd="0" presId="urn:microsoft.com/office/officeart/2005/8/layout/radial4"/>
    <dgm:cxn modelId="{C38B8111-C180-4AC1-ABC7-B54D52A2680C}" srcId="{507780E5-8431-4D71-91DA-3D5F28BDE516}" destId="{C8B3C1A1-5B78-4B64-B46F-B6F808590D4F}" srcOrd="1" destOrd="0" parTransId="{3851DFED-45A3-4502-9266-04B077DDCE6E}" sibTransId="{71B99904-FD79-4C01-86B5-7C64E3220373}"/>
    <dgm:cxn modelId="{32506412-E20F-4EC6-B6F3-D14E51EB0A18}" type="presOf" srcId="{10963289-D4A9-4658-85AB-F7D17D7FF801}" destId="{AC1EAD98-1807-43BC-BC3F-CED5C0B44E1D}" srcOrd="0" destOrd="0" presId="urn:microsoft.com/office/officeart/2005/8/layout/radial4"/>
    <dgm:cxn modelId="{AA5D3013-992A-4A2D-A30D-B9427EBB640F}" type="presOf" srcId="{AF029D7D-9618-4D82-A1E7-24156896CECC}" destId="{8717A543-0419-46B2-B18A-AC7686B30A44}" srcOrd="0" destOrd="0" presId="urn:microsoft.com/office/officeart/2005/8/layout/radial4"/>
    <dgm:cxn modelId="{E749C216-256D-4F9A-B424-C2BDF358557F}" type="presOf" srcId="{C0297BDF-5E1A-48F5-B547-A4DA7BBEC53B}" destId="{68162BFC-A834-4117-83A9-A3931DA76AB1}" srcOrd="0" destOrd="0" presId="urn:microsoft.com/office/officeart/2005/8/layout/radial4"/>
    <dgm:cxn modelId="{083C4C1A-4474-4EA9-BB0D-D0244E7969E9}" srcId="{AF029D7D-9618-4D82-A1E7-24156896CECC}" destId="{2DBF594D-C64E-477C-89C2-42834CFE67A7}" srcOrd="2" destOrd="0" parTransId="{5D00605F-9323-430A-982E-27CFB8CF5172}" sibTransId="{A31BA472-4AA8-43AB-8AE9-5BE12D8039FF}"/>
    <dgm:cxn modelId="{7A5D5A23-2714-4892-9145-9B483BD51CE6}" srcId="{AF029D7D-9618-4D82-A1E7-24156896CECC}" destId="{545C018F-EAA2-44F2-A40F-120787616BCA}" srcOrd="3" destOrd="0" parTransId="{6DC1F58D-552C-4B28-A39F-947306E244FF}" sibTransId="{0926F4DF-F853-4F65-86DB-D308EE242724}"/>
    <dgm:cxn modelId="{AEB97C25-BC32-4695-AB83-71E4B7B74564}" srcId="{AF029D7D-9618-4D82-A1E7-24156896CECC}" destId="{C0297BDF-5E1A-48F5-B547-A4DA7BBEC53B}" srcOrd="1" destOrd="0" parTransId="{D0D46F38-1EF5-4217-A1F6-8F10A7106BDF}" sibTransId="{F1EA1D5D-DFC8-439B-A54E-41C3CB0B446B}"/>
    <dgm:cxn modelId="{D081A127-930F-4BD0-88DF-35D0A9B48EDB}" type="presOf" srcId="{5D00605F-9323-430A-982E-27CFB8CF5172}" destId="{95F7DB83-DA6E-42CE-86C2-764F8DADD1E3}" srcOrd="0" destOrd="0" presId="urn:microsoft.com/office/officeart/2005/8/layout/radial4"/>
    <dgm:cxn modelId="{F6E04F62-73BD-403E-86F2-9CE0202FAD8A}" type="presOf" srcId="{507780E5-8431-4D71-91DA-3D5F28BDE516}" destId="{EC2A73F1-C408-4769-925A-408847D9DFD6}" srcOrd="0" destOrd="0" presId="urn:microsoft.com/office/officeart/2005/8/layout/radial4"/>
    <dgm:cxn modelId="{992F3049-C40A-46D4-8E9B-2677A1E3E641}" srcId="{507780E5-8431-4D71-91DA-3D5F28BDE516}" destId="{49719A8B-E84E-4005-8342-A2E6E6D2CEBF}" srcOrd="5" destOrd="0" parTransId="{FA50BD7D-8BA7-4679-BDC2-3B93E7293669}" sibTransId="{27A6B2CC-7116-4635-9D4D-10F07A2D06E8}"/>
    <dgm:cxn modelId="{75ACD96B-3AB1-42AF-9CA0-DB6DF5077FD8}" srcId="{507780E5-8431-4D71-91DA-3D5F28BDE516}" destId="{9729569A-D9D5-4C03-A4C3-0832E55236A0}" srcOrd="4" destOrd="0" parTransId="{412A0E24-7E35-4FF5-824D-089B1A4577D1}" sibTransId="{1D8E8C05-B62C-49CF-9406-66064017ACD5}"/>
    <dgm:cxn modelId="{D576E57B-8C09-488A-BAB6-95A4B48D7DB1}" srcId="{AF029D7D-9618-4D82-A1E7-24156896CECC}" destId="{7095975B-9345-4D7D-81D4-BF6B3396005B}" srcOrd="4" destOrd="0" parTransId="{8D5E9D5E-67A4-4C03-8AC2-93CFEBD43E51}" sibTransId="{54E6C81B-1DC4-4B90-AD47-0F33EFF34273}"/>
    <dgm:cxn modelId="{48C3A67D-EBCC-4DE4-9FD4-DC3FFC9BEDDC}" type="presOf" srcId="{EC9A8C62-1679-449D-B01D-22A3815CD04D}" destId="{0D21FCD7-39BD-4BDA-ADBF-F9E48803E89B}" srcOrd="0" destOrd="0" presId="urn:microsoft.com/office/officeart/2005/8/layout/radial4"/>
    <dgm:cxn modelId="{1113448F-4C76-4A08-B62E-5EA7D71ED740}" type="presOf" srcId="{2DBF594D-C64E-477C-89C2-42834CFE67A7}" destId="{59079248-96D2-4E94-8B30-02AD296676C3}" srcOrd="0" destOrd="0" presId="urn:microsoft.com/office/officeart/2005/8/layout/radial4"/>
    <dgm:cxn modelId="{FAA4AE8F-C708-4D88-A5A6-E0593301CE81}" srcId="{507780E5-8431-4D71-91DA-3D5F28BDE516}" destId="{554DF3FE-BAC1-4ABF-825B-2273968E6E04}" srcOrd="3" destOrd="0" parTransId="{6A4F3B4F-49ED-4E1B-9608-FC51914824B4}" sibTransId="{4FFB8F8A-E983-43DE-B781-2E47DFEF555E}"/>
    <dgm:cxn modelId="{264AC297-A639-4F87-9A18-DB908AF33D0E}" type="presOf" srcId="{8D5E9D5E-67A4-4C03-8AC2-93CFEBD43E51}" destId="{759A8F2D-8BD7-4CEE-A852-644D4EB6D081}" srcOrd="0" destOrd="0" presId="urn:microsoft.com/office/officeart/2005/8/layout/radial4"/>
    <dgm:cxn modelId="{14E2D09F-8D5A-44F7-8490-E9DAFC039C1B}" type="presOf" srcId="{6DC1F58D-552C-4B28-A39F-947306E244FF}" destId="{8C10D212-CDA9-4051-B78C-D81934594A32}" srcOrd="0" destOrd="0" presId="urn:microsoft.com/office/officeart/2005/8/layout/radial4"/>
    <dgm:cxn modelId="{EC90A5A3-9E7B-4F43-B159-6FE49FA4A983}" srcId="{507780E5-8431-4D71-91DA-3D5F28BDE516}" destId="{47030838-8215-46A0-B9EF-B3AACFA9AD1B}" srcOrd="2" destOrd="0" parTransId="{73D3D4A9-B8A1-426D-9548-FEDA4CB54C38}" sibTransId="{4A911B51-7194-4AB7-9A70-491DC845B21B}"/>
    <dgm:cxn modelId="{15E130A6-3B7A-4F4A-9F3A-A444FDD90B1F}" type="presOf" srcId="{7095975B-9345-4D7D-81D4-BF6B3396005B}" destId="{C2460926-D3B2-4F2C-8995-94C66549C507}" srcOrd="0" destOrd="0" presId="urn:microsoft.com/office/officeart/2005/8/layout/radial4"/>
    <dgm:cxn modelId="{BCCB16A9-319C-4177-9DFE-5490EE452AA1}" srcId="{507780E5-8431-4D71-91DA-3D5F28BDE516}" destId="{AF029D7D-9618-4D82-A1E7-24156896CECC}" srcOrd="0" destOrd="0" parTransId="{428AB62C-E340-4F77-9B79-C3BBB2F1D2DE}" sibTransId="{BD4F8FBD-5B96-45E2-B1EB-4580BBFB87E9}"/>
    <dgm:cxn modelId="{EEBE09C8-E86F-4FA5-A372-19E178E95C62}" srcId="{AF029D7D-9618-4D82-A1E7-24156896CECC}" destId="{EC9A8C62-1679-449D-B01D-22A3815CD04D}" srcOrd="0" destOrd="0" parTransId="{10963289-D4A9-4658-85AB-F7D17D7FF801}" sibTransId="{DD530F1C-0326-44AC-A0F6-ECF5A682E920}"/>
    <dgm:cxn modelId="{C049FCD2-5ECE-4924-99DB-4B31977ED71E}" srcId="{507780E5-8431-4D71-91DA-3D5F28BDE516}" destId="{5C13A8DA-14A3-4144-8265-CFA08FCB69B0}" srcOrd="6" destOrd="0" parTransId="{32633A15-6358-414C-B3EF-CCAD222CD71C}" sibTransId="{974CA2D1-C69A-41DE-B7A0-4FF65AFE090B}"/>
    <dgm:cxn modelId="{589ED9DB-09B6-4803-8BC6-3EBFC030F9EB}" type="presOf" srcId="{545C018F-EAA2-44F2-A40F-120787616BCA}" destId="{03A6BB44-2D24-4716-B581-4FBD2F8DB58B}" srcOrd="0" destOrd="0" presId="urn:microsoft.com/office/officeart/2005/8/layout/radial4"/>
    <dgm:cxn modelId="{4C15EAC2-B523-43FB-B569-2830682EBCCB}" type="presParOf" srcId="{EC2A73F1-C408-4769-925A-408847D9DFD6}" destId="{8717A543-0419-46B2-B18A-AC7686B30A44}" srcOrd="0" destOrd="0" presId="urn:microsoft.com/office/officeart/2005/8/layout/radial4"/>
    <dgm:cxn modelId="{704CAFCF-6CE9-4042-969E-390C29DCE983}" type="presParOf" srcId="{EC2A73F1-C408-4769-925A-408847D9DFD6}" destId="{AC1EAD98-1807-43BC-BC3F-CED5C0B44E1D}" srcOrd="1" destOrd="0" presId="urn:microsoft.com/office/officeart/2005/8/layout/radial4"/>
    <dgm:cxn modelId="{1DF8C04D-2468-48D3-91DA-460EC7A64E31}" type="presParOf" srcId="{EC2A73F1-C408-4769-925A-408847D9DFD6}" destId="{0D21FCD7-39BD-4BDA-ADBF-F9E48803E89B}" srcOrd="2" destOrd="0" presId="urn:microsoft.com/office/officeart/2005/8/layout/radial4"/>
    <dgm:cxn modelId="{0B879D48-05F1-46F3-B88E-5CAD58D62C5C}" type="presParOf" srcId="{EC2A73F1-C408-4769-925A-408847D9DFD6}" destId="{15271999-ADF2-4862-A35A-0B484ED8AD9F}" srcOrd="3" destOrd="0" presId="urn:microsoft.com/office/officeart/2005/8/layout/radial4"/>
    <dgm:cxn modelId="{A6AFCAE0-0220-45FB-9A1C-1F18BC301F2A}" type="presParOf" srcId="{EC2A73F1-C408-4769-925A-408847D9DFD6}" destId="{68162BFC-A834-4117-83A9-A3931DA76AB1}" srcOrd="4" destOrd="0" presId="urn:microsoft.com/office/officeart/2005/8/layout/radial4"/>
    <dgm:cxn modelId="{E3AFCB61-C4AE-4AAA-BAB5-A92BE7DB5553}" type="presParOf" srcId="{EC2A73F1-C408-4769-925A-408847D9DFD6}" destId="{95F7DB83-DA6E-42CE-86C2-764F8DADD1E3}" srcOrd="5" destOrd="0" presId="urn:microsoft.com/office/officeart/2005/8/layout/radial4"/>
    <dgm:cxn modelId="{C671CC0F-69D5-42EE-8EDA-77D78175234C}" type="presParOf" srcId="{EC2A73F1-C408-4769-925A-408847D9DFD6}" destId="{59079248-96D2-4E94-8B30-02AD296676C3}" srcOrd="6" destOrd="0" presId="urn:microsoft.com/office/officeart/2005/8/layout/radial4"/>
    <dgm:cxn modelId="{9C20B39B-8001-44F3-8270-902DE74CF0C6}" type="presParOf" srcId="{EC2A73F1-C408-4769-925A-408847D9DFD6}" destId="{8C10D212-CDA9-4051-B78C-D81934594A32}" srcOrd="7" destOrd="0" presId="urn:microsoft.com/office/officeart/2005/8/layout/radial4"/>
    <dgm:cxn modelId="{AB370A12-6900-4BC6-BA55-38DF86603B9A}" type="presParOf" srcId="{EC2A73F1-C408-4769-925A-408847D9DFD6}" destId="{03A6BB44-2D24-4716-B581-4FBD2F8DB58B}" srcOrd="8" destOrd="0" presId="urn:microsoft.com/office/officeart/2005/8/layout/radial4"/>
    <dgm:cxn modelId="{EB8844E4-0082-4F1B-B525-8B2CD33074B9}" type="presParOf" srcId="{EC2A73F1-C408-4769-925A-408847D9DFD6}" destId="{759A8F2D-8BD7-4CEE-A852-644D4EB6D081}" srcOrd="9" destOrd="0" presId="urn:microsoft.com/office/officeart/2005/8/layout/radial4"/>
    <dgm:cxn modelId="{CCCC0C55-97B0-42C1-9273-92629735C87B}" type="presParOf" srcId="{EC2A73F1-C408-4769-925A-408847D9DFD6}" destId="{C2460926-D3B2-4F2C-8995-94C66549C507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7780E5-8431-4D71-91DA-3D5F28BDE516}" type="doc">
      <dgm:prSet loTypeId="urn:microsoft.com/office/officeart/2005/8/layout/radial4" loCatId="relationship" qsTypeId="urn:microsoft.com/office/officeart/2005/8/quickstyle/3d1" qsCatId="3D" csTypeId="urn:microsoft.com/office/officeart/2005/8/colors/colorful1#12" csCatId="colorful" phldr="1"/>
      <dgm:spPr/>
      <dgm:t>
        <a:bodyPr/>
        <a:lstStyle/>
        <a:p>
          <a:endParaRPr lang="en-ZA"/>
        </a:p>
      </dgm:t>
    </dgm:pt>
    <dgm:pt modelId="{EC9A8C62-1679-449D-B01D-22A3815CD04D}">
      <dgm:prSet phldrT="[Text]"/>
      <dgm:spPr>
        <a:solidFill>
          <a:srgbClr val="C00000"/>
        </a:solidFill>
      </dgm:spPr>
      <dgm:t>
        <a:bodyPr/>
        <a:lstStyle/>
        <a:p>
          <a:r>
            <a:rPr lang="en-ZA" dirty="0"/>
            <a:t>Current</a:t>
          </a:r>
        </a:p>
      </dgm:t>
    </dgm:pt>
    <dgm:pt modelId="{10963289-D4A9-4658-85AB-F7D17D7FF801}" type="parTrans" cxnId="{EEBE09C8-E86F-4FA5-A372-19E178E95C62}">
      <dgm:prSet/>
      <dgm:spPr>
        <a:solidFill>
          <a:srgbClr val="C00000"/>
        </a:solidFill>
      </dgm:spPr>
      <dgm:t>
        <a:bodyPr/>
        <a:lstStyle/>
        <a:p>
          <a:endParaRPr lang="en-ZA"/>
        </a:p>
      </dgm:t>
    </dgm:pt>
    <dgm:pt modelId="{DD530F1C-0326-44AC-A0F6-ECF5A682E920}" type="sibTrans" cxnId="{EEBE09C8-E86F-4FA5-A372-19E178E95C62}">
      <dgm:prSet/>
      <dgm:spPr/>
      <dgm:t>
        <a:bodyPr/>
        <a:lstStyle/>
        <a:p>
          <a:endParaRPr lang="en-ZA"/>
        </a:p>
      </dgm:t>
    </dgm:pt>
    <dgm:pt modelId="{AF029D7D-9618-4D82-A1E7-24156896CECC}">
      <dgm:prSet phldrT="[Text]"/>
      <dgm:spPr>
        <a:solidFill>
          <a:srgbClr val="000066"/>
        </a:solidFill>
      </dgm:spPr>
      <dgm:t>
        <a:bodyPr/>
        <a:lstStyle/>
        <a:p>
          <a:r>
            <a:rPr lang="en-ZA" b="1" dirty="0">
              <a:solidFill>
                <a:srgbClr val="FFFF00"/>
              </a:solidFill>
            </a:rPr>
            <a:t>EVIDENCE</a:t>
          </a:r>
        </a:p>
      </dgm:t>
    </dgm:pt>
    <dgm:pt modelId="{BD4F8FBD-5B96-45E2-B1EB-4580BBFB87E9}" type="sibTrans" cxnId="{BCCB16A9-319C-4177-9DFE-5490EE452AA1}">
      <dgm:prSet/>
      <dgm:spPr/>
      <dgm:t>
        <a:bodyPr/>
        <a:lstStyle/>
        <a:p>
          <a:endParaRPr lang="en-ZA"/>
        </a:p>
      </dgm:t>
    </dgm:pt>
    <dgm:pt modelId="{428AB62C-E340-4F77-9B79-C3BBB2F1D2DE}" type="parTrans" cxnId="{BCCB16A9-319C-4177-9DFE-5490EE452AA1}">
      <dgm:prSet/>
      <dgm:spPr/>
      <dgm:t>
        <a:bodyPr/>
        <a:lstStyle/>
        <a:p>
          <a:endParaRPr lang="en-ZA"/>
        </a:p>
      </dgm:t>
    </dgm:pt>
    <dgm:pt modelId="{EC2A73F1-C408-4769-925A-408847D9DFD6}" type="pres">
      <dgm:prSet presAssocID="{507780E5-8431-4D71-91DA-3D5F28BDE51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717A543-0419-46B2-B18A-AC7686B30A44}" type="pres">
      <dgm:prSet presAssocID="{AF029D7D-9618-4D82-A1E7-24156896CECC}" presName="centerShape" presStyleLbl="node0" presStyleIdx="0" presStyleCnt="1" custScaleY="91701" custLinFactNeighborX="668" custLinFactNeighborY="-1709"/>
      <dgm:spPr/>
    </dgm:pt>
    <dgm:pt modelId="{AC1EAD98-1807-43BC-BC3F-CED5C0B44E1D}" type="pres">
      <dgm:prSet presAssocID="{10963289-D4A9-4658-85AB-F7D17D7FF801}" presName="parTrans" presStyleLbl="bgSibTrans2D1" presStyleIdx="0" presStyleCnt="1" custAng="102872" custLinFactNeighborX="-12037" custLinFactNeighborY="36036"/>
      <dgm:spPr/>
    </dgm:pt>
    <dgm:pt modelId="{0D21FCD7-39BD-4BDA-ADBF-F9E48803E89B}" type="pres">
      <dgm:prSet presAssocID="{EC9A8C62-1679-449D-B01D-22A3815CD04D}" presName="node" presStyleLbl="node1" presStyleIdx="0" presStyleCnt="1" custAng="0" custRadScaleRad="91683" custRadScaleInc="23">
        <dgm:presLayoutVars>
          <dgm:bulletEnabled val="1"/>
        </dgm:presLayoutVars>
      </dgm:prSet>
      <dgm:spPr/>
    </dgm:pt>
  </dgm:ptLst>
  <dgm:cxnLst>
    <dgm:cxn modelId="{726AF80B-BF2B-4D44-9EE7-928C9560DF7D}" type="presOf" srcId="{EC9A8C62-1679-449D-B01D-22A3815CD04D}" destId="{0D21FCD7-39BD-4BDA-ADBF-F9E48803E89B}" srcOrd="0" destOrd="0" presId="urn:microsoft.com/office/officeart/2005/8/layout/radial4"/>
    <dgm:cxn modelId="{A4A32657-EF95-4ABD-815F-CF3869E7C001}" type="presOf" srcId="{10963289-D4A9-4658-85AB-F7D17D7FF801}" destId="{AC1EAD98-1807-43BC-BC3F-CED5C0B44E1D}" srcOrd="0" destOrd="0" presId="urn:microsoft.com/office/officeart/2005/8/layout/radial4"/>
    <dgm:cxn modelId="{BCCB16A9-319C-4177-9DFE-5490EE452AA1}" srcId="{507780E5-8431-4D71-91DA-3D5F28BDE516}" destId="{AF029D7D-9618-4D82-A1E7-24156896CECC}" srcOrd="0" destOrd="0" parTransId="{428AB62C-E340-4F77-9B79-C3BBB2F1D2DE}" sibTransId="{BD4F8FBD-5B96-45E2-B1EB-4580BBFB87E9}"/>
    <dgm:cxn modelId="{AE8C5EB5-04EB-4A8A-AC84-59D725A2B383}" type="presOf" srcId="{507780E5-8431-4D71-91DA-3D5F28BDE516}" destId="{EC2A73F1-C408-4769-925A-408847D9DFD6}" srcOrd="0" destOrd="0" presId="urn:microsoft.com/office/officeart/2005/8/layout/radial4"/>
    <dgm:cxn modelId="{EEBE09C8-E86F-4FA5-A372-19E178E95C62}" srcId="{AF029D7D-9618-4D82-A1E7-24156896CECC}" destId="{EC9A8C62-1679-449D-B01D-22A3815CD04D}" srcOrd="0" destOrd="0" parTransId="{10963289-D4A9-4658-85AB-F7D17D7FF801}" sibTransId="{DD530F1C-0326-44AC-A0F6-ECF5A682E920}"/>
    <dgm:cxn modelId="{45C897EB-2523-453D-8EE0-8062EFFA9EBB}" type="presOf" srcId="{AF029D7D-9618-4D82-A1E7-24156896CECC}" destId="{8717A543-0419-46B2-B18A-AC7686B30A44}" srcOrd="0" destOrd="0" presId="urn:microsoft.com/office/officeart/2005/8/layout/radial4"/>
    <dgm:cxn modelId="{47EA1BE3-BC52-46FC-AA76-A59690620E04}" type="presParOf" srcId="{EC2A73F1-C408-4769-925A-408847D9DFD6}" destId="{8717A543-0419-46B2-B18A-AC7686B30A44}" srcOrd="0" destOrd="0" presId="urn:microsoft.com/office/officeart/2005/8/layout/radial4"/>
    <dgm:cxn modelId="{4B9E7326-8208-4098-A1A3-356048DF7D3D}" type="presParOf" srcId="{EC2A73F1-C408-4769-925A-408847D9DFD6}" destId="{AC1EAD98-1807-43BC-BC3F-CED5C0B44E1D}" srcOrd="1" destOrd="0" presId="urn:microsoft.com/office/officeart/2005/8/layout/radial4"/>
    <dgm:cxn modelId="{78DB2FAE-6B6D-47A7-A49B-EBA0A017CE3E}" type="presParOf" srcId="{EC2A73F1-C408-4769-925A-408847D9DFD6}" destId="{0D21FCD7-39BD-4BDA-ADBF-F9E48803E89B}" srcOrd="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7780E5-8431-4D71-91DA-3D5F28BDE516}" type="doc">
      <dgm:prSet loTypeId="urn:microsoft.com/office/officeart/2005/8/layout/radial4" loCatId="relationship" qsTypeId="urn:microsoft.com/office/officeart/2005/8/quickstyle/3d1" qsCatId="3D" csTypeId="urn:microsoft.com/office/officeart/2005/8/colors/colorful1#13" csCatId="colorful" phldr="1"/>
      <dgm:spPr/>
      <dgm:t>
        <a:bodyPr/>
        <a:lstStyle/>
        <a:p>
          <a:endParaRPr lang="en-ZA"/>
        </a:p>
      </dgm:t>
    </dgm:pt>
    <dgm:pt modelId="{AF029D7D-9618-4D82-A1E7-24156896CECC}">
      <dgm:prSet phldrT="[Text]"/>
      <dgm:spPr>
        <a:solidFill>
          <a:srgbClr val="000066"/>
        </a:solidFill>
      </dgm:spPr>
      <dgm:t>
        <a:bodyPr/>
        <a:lstStyle/>
        <a:p>
          <a:r>
            <a:rPr lang="en-ZA" b="1" dirty="0">
              <a:solidFill>
                <a:srgbClr val="FFFF00"/>
              </a:solidFill>
            </a:rPr>
            <a:t>EVIDENCE</a:t>
          </a:r>
        </a:p>
      </dgm:t>
    </dgm:pt>
    <dgm:pt modelId="{BD4F8FBD-5B96-45E2-B1EB-4580BBFB87E9}" type="sibTrans" cxnId="{BCCB16A9-319C-4177-9DFE-5490EE452AA1}">
      <dgm:prSet/>
      <dgm:spPr/>
      <dgm:t>
        <a:bodyPr/>
        <a:lstStyle/>
        <a:p>
          <a:endParaRPr lang="en-ZA"/>
        </a:p>
      </dgm:t>
    </dgm:pt>
    <dgm:pt modelId="{428AB62C-E340-4F77-9B79-C3BBB2F1D2DE}" type="parTrans" cxnId="{BCCB16A9-319C-4177-9DFE-5490EE452AA1}">
      <dgm:prSet/>
      <dgm:spPr/>
      <dgm:t>
        <a:bodyPr/>
        <a:lstStyle/>
        <a:p>
          <a:endParaRPr lang="en-ZA"/>
        </a:p>
      </dgm:t>
    </dgm:pt>
    <dgm:pt modelId="{05262941-68C8-42B1-8978-BBF63D1CF17E}">
      <dgm:prSet/>
      <dgm:spPr>
        <a:solidFill>
          <a:srgbClr val="00B050"/>
        </a:solidFill>
      </dgm:spPr>
      <dgm:t>
        <a:bodyPr/>
        <a:lstStyle/>
        <a:p>
          <a:r>
            <a:rPr lang="en-ZA" dirty="0"/>
            <a:t>Valid</a:t>
          </a:r>
        </a:p>
      </dgm:t>
    </dgm:pt>
    <dgm:pt modelId="{AE5522E0-B7E5-4F17-801E-F6A9D9927D04}" type="parTrans" cxnId="{00C74992-07AB-4C0A-A75F-F2B6C9B6F7A6}">
      <dgm:prSet/>
      <dgm:spPr>
        <a:solidFill>
          <a:srgbClr val="00B050"/>
        </a:solidFill>
      </dgm:spPr>
      <dgm:t>
        <a:bodyPr/>
        <a:lstStyle/>
        <a:p>
          <a:endParaRPr lang="en-ZA"/>
        </a:p>
      </dgm:t>
    </dgm:pt>
    <dgm:pt modelId="{20002EAC-0BD9-4076-BA90-3E1E459AD1B4}" type="sibTrans" cxnId="{00C74992-07AB-4C0A-A75F-F2B6C9B6F7A6}">
      <dgm:prSet/>
      <dgm:spPr/>
      <dgm:t>
        <a:bodyPr/>
        <a:lstStyle/>
        <a:p>
          <a:endParaRPr lang="en-ZA"/>
        </a:p>
      </dgm:t>
    </dgm:pt>
    <dgm:pt modelId="{EC2A73F1-C408-4769-925A-408847D9DFD6}" type="pres">
      <dgm:prSet presAssocID="{507780E5-8431-4D71-91DA-3D5F28BDE51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717A543-0419-46B2-B18A-AC7686B30A44}" type="pres">
      <dgm:prSet presAssocID="{AF029D7D-9618-4D82-A1E7-24156896CECC}" presName="centerShape" presStyleLbl="node0" presStyleIdx="0" presStyleCnt="1" custScaleY="91701" custLinFactNeighborX="668" custLinFactNeighborY="-1709"/>
      <dgm:spPr/>
    </dgm:pt>
    <dgm:pt modelId="{BB47A28D-1D70-417A-9F7E-8434269CF4EB}" type="pres">
      <dgm:prSet presAssocID="{AE5522E0-B7E5-4F17-801E-F6A9D9927D04}" presName="parTrans" presStyleLbl="bgSibTrans2D1" presStyleIdx="0" presStyleCnt="1" custLinFactNeighborX="0" custLinFactNeighborY="20222"/>
      <dgm:spPr/>
    </dgm:pt>
    <dgm:pt modelId="{57F8C0F6-0233-4300-A0AD-6E375EEAC3F2}" type="pres">
      <dgm:prSet presAssocID="{05262941-68C8-42B1-8978-BBF63D1CF17E}" presName="node" presStyleLbl="node1" presStyleIdx="0" presStyleCnt="1" custRadScaleRad="93323" custRadScaleInc="-742">
        <dgm:presLayoutVars>
          <dgm:bulletEnabled val="1"/>
        </dgm:presLayoutVars>
      </dgm:prSet>
      <dgm:spPr/>
    </dgm:pt>
  </dgm:ptLst>
  <dgm:cxnLst>
    <dgm:cxn modelId="{4A0BAE07-F672-48CF-AF84-2672A4C4EB1A}" type="presOf" srcId="{507780E5-8431-4D71-91DA-3D5F28BDE516}" destId="{EC2A73F1-C408-4769-925A-408847D9DFD6}" srcOrd="0" destOrd="0" presId="urn:microsoft.com/office/officeart/2005/8/layout/radial4"/>
    <dgm:cxn modelId="{00C74992-07AB-4C0A-A75F-F2B6C9B6F7A6}" srcId="{AF029D7D-9618-4D82-A1E7-24156896CECC}" destId="{05262941-68C8-42B1-8978-BBF63D1CF17E}" srcOrd="0" destOrd="0" parTransId="{AE5522E0-B7E5-4F17-801E-F6A9D9927D04}" sibTransId="{20002EAC-0BD9-4076-BA90-3E1E459AD1B4}"/>
    <dgm:cxn modelId="{BFC51DA2-0112-4C78-9595-C3BF6CF28877}" type="presOf" srcId="{05262941-68C8-42B1-8978-BBF63D1CF17E}" destId="{57F8C0F6-0233-4300-A0AD-6E375EEAC3F2}" srcOrd="0" destOrd="0" presId="urn:microsoft.com/office/officeart/2005/8/layout/radial4"/>
    <dgm:cxn modelId="{57A424A3-3C4D-4A23-83A0-18AFEAD198A1}" type="presOf" srcId="{AF029D7D-9618-4D82-A1E7-24156896CECC}" destId="{8717A543-0419-46B2-B18A-AC7686B30A44}" srcOrd="0" destOrd="0" presId="urn:microsoft.com/office/officeart/2005/8/layout/radial4"/>
    <dgm:cxn modelId="{BCCB16A9-319C-4177-9DFE-5490EE452AA1}" srcId="{507780E5-8431-4D71-91DA-3D5F28BDE516}" destId="{AF029D7D-9618-4D82-A1E7-24156896CECC}" srcOrd="0" destOrd="0" parTransId="{428AB62C-E340-4F77-9B79-C3BBB2F1D2DE}" sibTransId="{BD4F8FBD-5B96-45E2-B1EB-4580BBFB87E9}"/>
    <dgm:cxn modelId="{F1E125FD-F6AB-4BA7-9FB0-FA3AAFB882DB}" type="presOf" srcId="{AE5522E0-B7E5-4F17-801E-F6A9D9927D04}" destId="{BB47A28D-1D70-417A-9F7E-8434269CF4EB}" srcOrd="0" destOrd="0" presId="urn:microsoft.com/office/officeart/2005/8/layout/radial4"/>
    <dgm:cxn modelId="{2898C1FF-93A7-4EC3-B75C-DDCEF2FECAB3}" type="presParOf" srcId="{EC2A73F1-C408-4769-925A-408847D9DFD6}" destId="{8717A543-0419-46B2-B18A-AC7686B30A44}" srcOrd="0" destOrd="0" presId="urn:microsoft.com/office/officeart/2005/8/layout/radial4"/>
    <dgm:cxn modelId="{F2FA801C-206F-43E0-B0E8-DAD0FEA91D9B}" type="presParOf" srcId="{EC2A73F1-C408-4769-925A-408847D9DFD6}" destId="{BB47A28D-1D70-417A-9F7E-8434269CF4EB}" srcOrd="1" destOrd="0" presId="urn:microsoft.com/office/officeart/2005/8/layout/radial4"/>
    <dgm:cxn modelId="{D5708F2C-CB3A-40FF-A324-01DEF54752FA}" type="presParOf" srcId="{EC2A73F1-C408-4769-925A-408847D9DFD6}" destId="{57F8C0F6-0233-4300-A0AD-6E375EEAC3F2}" srcOrd="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7780E5-8431-4D71-91DA-3D5F28BDE516}" type="doc">
      <dgm:prSet loTypeId="urn:microsoft.com/office/officeart/2005/8/layout/radial4" loCatId="relationship" qsTypeId="urn:microsoft.com/office/officeart/2005/8/quickstyle/3d1" qsCatId="3D" csTypeId="urn:microsoft.com/office/officeart/2005/8/colors/colorful1#13" csCatId="colorful" phldr="1"/>
      <dgm:spPr/>
      <dgm:t>
        <a:bodyPr/>
        <a:lstStyle/>
        <a:p>
          <a:endParaRPr lang="en-ZA"/>
        </a:p>
      </dgm:t>
    </dgm:pt>
    <dgm:pt modelId="{AF029D7D-9618-4D82-A1E7-24156896CECC}">
      <dgm:prSet phldrT="[Text]"/>
      <dgm:spPr>
        <a:solidFill>
          <a:srgbClr val="000066"/>
        </a:solidFill>
      </dgm:spPr>
      <dgm:t>
        <a:bodyPr/>
        <a:lstStyle/>
        <a:p>
          <a:r>
            <a:rPr lang="en-ZA" b="1" dirty="0">
              <a:solidFill>
                <a:srgbClr val="FFFF00"/>
              </a:solidFill>
            </a:rPr>
            <a:t>EVIDENCE</a:t>
          </a:r>
        </a:p>
      </dgm:t>
    </dgm:pt>
    <dgm:pt modelId="{BD4F8FBD-5B96-45E2-B1EB-4580BBFB87E9}" type="sibTrans" cxnId="{BCCB16A9-319C-4177-9DFE-5490EE452AA1}">
      <dgm:prSet/>
      <dgm:spPr/>
      <dgm:t>
        <a:bodyPr/>
        <a:lstStyle/>
        <a:p>
          <a:endParaRPr lang="en-ZA"/>
        </a:p>
      </dgm:t>
    </dgm:pt>
    <dgm:pt modelId="{428AB62C-E340-4F77-9B79-C3BBB2F1D2DE}" type="parTrans" cxnId="{BCCB16A9-319C-4177-9DFE-5490EE452AA1}">
      <dgm:prSet/>
      <dgm:spPr/>
      <dgm:t>
        <a:bodyPr/>
        <a:lstStyle/>
        <a:p>
          <a:endParaRPr lang="en-ZA"/>
        </a:p>
      </dgm:t>
    </dgm:pt>
    <dgm:pt modelId="{05262941-68C8-42B1-8978-BBF63D1CF17E}">
      <dgm:prSet/>
      <dgm:spPr>
        <a:solidFill>
          <a:srgbClr val="00B050"/>
        </a:solidFill>
      </dgm:spPr>
      <dgm:t>
        <a:bodyPr/>
        <a:lstStyle/>
        <a:p>
          <a:r>
            <a:rPr lang="en-ZA" dirty="0"/>
            <a:t>Valid</a:t>
          </a:r>
        </a:p>
      </dgm:t>
    </dgm:pt>
    <dgm:pt modelId="{AE5522E0-B7E5-4F17-801E-F6A9D9927D04}" type="parTrans" cxnId="{00C74992-07AB-4C0A-A75F-F2B6C9B6F7A6}">
      <dgm:prSet/>
      <dgm:spPr>
        <a:solidFill>
          <a:srgbClr val="00B050"/>
        </a:solidFill>
      </dgm:spPr>
      <dgm:t>
        <a:bodyPr/>
        <a:lstStyle/>
        <a:p>
          <a:endParaRPr lang="en-ZA"/>
        </a:p>
      </dgm:t>
    </dgm:pt>
    <dgm:pt modelId="{20002EAC-0BD9-4076-BA90-3E1E459AD1B4}" type="sibTrans" cxnId="{00C74992-07AB-4C0A-A75F-F2B6C9B6F7A6}">
      <dgm:prSet/>
      <dgm:spPr/>
      <dgm:t>
        <a:bodyPr/>
        <a:lstStyle/>
        <a:p>
          <a:endParaRPr lang="en-ZA"/>
        </a:p>
      </dgm:t>
    </dgm:pt>
    <dgm:pt modelId="{EC2A73F1-C408-4769-925A-408847D9DFD6}" type="pres">
      <dgm:prSet presAssocID="{507780E5-8431-4D71-91DA-3D5F28BDE51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717A543-0419-46B2-B18A-AC7686B30A44}" type="pres">
      <dgm:prSet presAssocID="{AF029D7D-9618-4D82-A1E7-24156896CECC}" presName="centerShape" presStyleLbl="node0" presStyleIdx="0" presStyleCnt="1" custScaleY="91701" custLinFactNeighborX="668" custLinFactNeighborY="-1709"/>
      <dgm:spPr/>
    </dgm:pt>
    <dgm:pt modelId="{BB47A28D-1D70-417A-9F7E-8434269CF4EB}" type="pres">
      <dgm:prSet presAssocID="{AE5522E0-B7E5-4F17-801E-F6A9D9927D04}" presName="parTrans" presStyleLbl="bgSibTrans2D1" presStyleIdx="0" presStyleCnt="1" custLinFactNeighborX="0" custLinFactNeighborY="20222"/>
      <dgm:spPr/>
    </dgm:pt>
    <dgm:pt modelId="{57F8C0F6-0233-4300-A0AD-6E375EEAC3F2}" type="pres">
      <dgm:prSet presAssocID="{05262941-68C8-42B1-8978-BBF63D1CF17E}" presName="node" presStyleLbl="node1" presStyleIdx="0" presStyleCnt="1" custRadScaleRad="93323" custRadScaleInc="-742">
        <dgm:presLayoutVars>
          <dgm:bulletEnabled val="1"/>
        </dgm:presLayoutVars>
      </dgm:prSet>
      <dgm:spPr/>
    </dgm:pt>
  </dgm:ptLst>
  <dgm:cxnLst>
    <dgm:cxn modelId="{4A0BAE07-F672-48CF-AF84-2672A4C4EB1A}" type="presOf" srcId="{507780E5-8431-4D71-91DA-3D5F28BDE516}" destId="{EC2A73F1-C408-4769-925A-408847D9DFD6}" srcOrd="0" destOrd="0" presId="urn:microsoft.com/office/officeart/2005/8/layout/radial4"/>
    <dgm:cxn modelId="{00C74992-07AB-4C0A-A75F-F2B6C9B6F7A6}" srcId="{AF029D7D-9618-4D82-A1E7-24156896CECC}" destId="{05262941-68C8-42B1-8978-BBF63D1CF17E}" srcOrd="0" destOrd="0" parTransId="{AE5522E0-B7E5-4F17-801E-F6A9D9927D04}" sibTransId="{20002EAC-0BD9-4076-BA90-3E1E459AD1B4}"/>
    <dgm:cxn modelId="{BFC51DA2-0112-4C78-9595-C3BF6CF28877}" type="presOf" srcId="{05262941-68C8-42B1-8978-BBF63D1CF17E}" destId="{57F8C0F6-0233-4300-A0AD-6E375EEAC3F2}" srcOrd="0" destOrd="0" presId="urn:microsoft.com/office/officeart/2005/8/layout/radial4"/>
    <dgm:cxn modelId="{57A424A3-3C4D-4A23-83A0-18AFEAD198A1}" type="presOf" srcId="{AF029D7D-9618-4D82-A1E7-24156896CECC}" destId="{8717A543-0419-46B2-B18A-AC7686B30A44}" srcOrd="0" destOrd="0" presId="urn:microsoft.com/office/officeart/2005/8/layout/radial4"/>
    <dgm:cxn modelId="{BCCB16A9-319C-4177-9DFE-5490EE452AA1}" srcId="{507780E5-8431-4D71-91DA-3D5F28BDE516}" destId="{AF029D7D-9618-4D82-A1E7-24156896CECC}" srcOrd="0" destOrd="0" parTransId="{428AB62C-E340-4F77-9B79-C3BBB2F1D2DE}" sibTransId="{BD4F8FBD-5B96-45E2-B1EB-4580BBFB87E9}"/>
    <dgm:cxn modelId="{F1E125FD-F6AB-4BA7-9FB0-FA3AAFB882DB}" type="presOf" srcId="{AE5522E0-B7E5-4F17-801E-F6A9D9927D04}" destId="{BB47A28D-1D70-417A-9F7E-8434269CF4EB}" srcOrd="0" destOrd="0" presId="urn:microsoft.com/office/officeart/2005/8/layout/radial4"/>
    <dgm:cxn modelId="{2898C1FF-93A7-4EC3-B75C-DDCEF2FECAB3}" type="presParOf" srcId="{EC2A73F1-C408-4769-925A-408847D9DFD6}" destId="{8717A543-0419-46B2-B18A-AC7686B30A44}" srcOrd="0" destOrd="0" presId="urn:microsoft.com/office/officeart/2005/8/layout/radial4"/>
    <dgm:cxn modelId="{F2FA801C-206F-43E0-B0E8-DAD0FEA91D9B}" type="presParOf" srcId="{EC2A73F1-C408-4769-925A-408847D9DFD6}" destId="{BB47A28D-1D70-417A-9F7E-8434269CF4EB}" srcOrd="1" destOrd="0" presId="urn:microsoft.com/office/officeart/2005/8/layout/radial4"/>
    <dgm:cxn modelId="{D5708F2C-CB3A-40FF-A324-01DEF54752FA}" type="presParOf" srcId="{EC2A73F1-C408-4769-925A-408847D9DFD6}" destId="{57F8C0F6-0233-4300-A0AD-6E375EEAC3F2}" srcOrd="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07780E5-8431-4D71-91DA-3D5F28BDE516}" type="doc">
      <dgm:prSet loTypeId="urn:microsoft.com/office/officeart/2005/8/layout/radial4" loCatId="relationship" qsTypeId="urn:microsoft.com/office/officeart/2005/8/quickstyle/3d1" qsCatId="3D" csTypeId="urn:microsoft.com/office/officeart/2005/8/colors/colorful1#14" csCatId="colorful" phldr="1"/>
      <dgm:spPr/>
      <dgm:t>
        <a:bodyPr/>
        <a:lstStyle/>
        <a:p>
          <a:endParaRPr lang="en-ZA"/>
        </a:p>
      </dgm:t>
    </dgm:pt>
    <dgm:pt modelId="{EC9A8C62-1679-449D-B01D-22A3815CD04D}">
      <dgm:prSet phldrT="[Text]"/>
      <dgm:spPr>
        <a:solidFill>
          <a:srgbClr val="7030A0"/>
        </a:solidFill>
      </dgm:spPr>
      <dgm:t>
        <a:bodyPr/>
        <a:lstStyle/>
        <a:p>
          <a:r>
            <a:rPr lang="en-ZA" dirty="0"/>
            <a:t>Authentic</a:t>
          </a:r>
        </a:p>
      </dgm:t>
    </dgm:pt>
    <dgm:pt modelId="{10963289-D4A9-4658-85AB-F7D17D7FF801}" type="parTrans" cxnId="{EEBE09C8-E86F-4FA5-A372-19E178E95C62}">
      <dgm:prSet/>
      <dgm:spPr>
        <a:solidFill>
          <a:srgbClr val="7030A0"/>
        </a:solidFill>
      </dgm:spPr>
      <dgm:t>
        <a:bodyPr/>
        <a:lstStyle/>
        <a:p>
          <a:endParaRPr lang="en-ZA"/>
        </a:p>
      </dgm:t>
    </dgm:pt>
    <dgm:pt modelId="{DD530F1C-0326-44AC-A0F6-ECF5A682E920}" type="sibTrans" cxnId="{EEBE09C8-E86F-4FA5-A372-19E178E95C62}">
      <dgm:prSet/>
      <dgm:spPr/>
      <dgm:t>
        <a:bodyPr/>
        <a:lstStyle/>
        <a:p>
          <a:endParaRPr lang="en-ZA"/>
        </a:p>
      </dgm:t>
    </dgm:pt>
    <dgm:pt modelId="{AF029D7D-9618-4D82-A1E7-24156896CECC}">
      <dgm:prSet phldrT="[Text]"/>
      <dgm:spPr>
        <a:solidFill>
          <a:srgbClr val="000066"/>
        </a:solidFill>
      </dgm:spPr>
      <dgm:t>
        <a:bodyPr/>
        <a:lstStyle/>
        <a:p>
          <a:r>
            <a:rPr lang="en-ZA" b="1" dirty="0">
              <a:solidFill>
                <a:srgbClr val="FFFF00"/>
              </a:solidFill>
            </a:rPr>
            <a:t>EVIDENCE</a:t>
          </a:r>
        </a:p>
      </dgm:t>
    </dgm:pt>
    <dgm:pt modelId="{BD4F8FBD-5B96-45E2-B1EB-4580BBFB87E9}" type="sibTrans" cxnId="{BCCB16A9-319C-4177-9DFE-5490EE452AA1}">
      <dgm:prSet/>
      <dgm:spPr/>
      <dgm:t>
        <a:bodyPr/>
        <a:lstStyle/>
        <a:p>
          <a:endParaRPr lang="en-ZA"/>
        </a:p>
      </dgm:t>
    </dgm:pt>
    <dgm:pt modelId="{428AB62C-E340-4F77-9B79-C3BBB2F1D2DE}" type="parTrans" cxnId="{BCCB16A9-319C-4177-9DFE-5490EE452AA1}">
      <dgm:prSet/>
      <dgm:spPr/>
      <dgm:t>
        <a:bodyPr/>
        <a:lstStyle/>
        <a:p>
          <a:endParaRPr lang="en-ZA"/>
        </a:p>
      </dgm:t>
    </dgm:pt>
    <dgm:pt modelId="{EC2A73F1-C408-4769-925A-408847D9DFD6}" type="pres">
      <dgm:prSet presAssocID="{507780E5-8431-4D71-91DA-3D5F28BDE51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717A543-0419-46B2-B18A-AC7686B30A44}" type="pres">
      <dgm:prSet presAssocID="{AF029D7D-9618-4D82-A1E7-24156896CECC}" presName="centerShape" presStyleLbl="node0" presStyleIdx="0" presStyleCnt="1" custScaleY="91701" custLinFactNeighborX="668" custLinFactNeighborY="-1709"/>
      <dgm:spPr/>
    </dgm:pt>
    <dgm:pt modelId="{AC1EAD98-1807-43BC-BC3F-CED5C0B44E1D}" type="pres">
      <dgm:prSet presAssocID="{10963289-D4A9-4658-85AB-F7D17D7FF801}" presName="parTrans" presStyleLbl="bgSibTrans2D1" presStyleIdx="0" presStyleCnt="1" custAng="102872" custLinFactNeighborX="-12037" custLinFactNeighborY="36036"/>
      <dgm:spPr/>
    </dgm:pt>
    <dgm:pt modelId="{0D21FCD7-39BD-4BDA-ADBF-F9E48803E89B}" type="pres">
      <dgm:prSet presAssocID="{EC9A8C62-1679-449D-B01D-22A3815CD04D}" presName="node" presStyleLbl="node1" presStyleIdx="0" presStyleCnt="1" custAng="0" custRadScaleRad="91171" custRadScaleInc="-1165">
        <dgm:presLayoutVars>
          <dgm:bulletEnabled val="1"/>
        </dgm:presLayoutVars>
      </dgm:prSet>
      <dgm:spPr/>
    </dgm:pt>
  </dgm:ptLst>
  <dgm:cxnLst>
    <dgm:cxn modelId="{98B0AC5D-A218-410B-B3BD-64301DBDFA33}" type="presOf" srcId="{AF029D7D-9618-4D82-A1E7-24156896CECC}" destId="{8717A543-0419-46B2-B18A-AC7686B30A44}" srcOrd="0" destOrd="0" presId="urn:microsoft.com/office/officeart/2005/8/layout/radial4"/>
    <dgm:cxn modelId="{C645AC92-8061-46A5-BC0C-D2F1C82B1831}" type="presOf" srcId="{507780E5-8431-4D71-91DA-3D5F28BDE516}" destId="{EC2A73F1-C408-4769-925A-408847D9DFD6}" srcOrd="0" destOrd="0" presId="urn:microsoft.com/office/officeart/2005/8/layout/radial4"/>
    <dgm:cxn modelId="{7252FCA3-4DD5-4CB9-A6B2-4E90B6CB9773}" type="presOf" srcId="{EC9A8C62-1679-449D-B01D-22A3815CD04D}" destId="{0D21FCD7-39BD-4BDA-ADBF-F9E48803E89B}" srcOrd="0" destOrd="0" presId="urn:microsoft.com/office/officeart/2005/8/layout/radial4"/>
    <dgm:cxn modelId="{BCCB16A9-319C-4177-9DFE-5490EE452AA1}" srcId="{507780E5-8431-4D71-91DA-3D5F28BDE516}" destId="{AF029D7D-9618-4D82-A1E7-24156896CECC}" srcOrd="0" destOrd="0" parTransId="{428AB62C-E340-4F77-9B79-C3BBB2F1D2DE}" sibTransId="{BD4F8FBD-5B96-45E2-B1EB-4580BBFB87E9}"/>
    <dgm:cxn modelId="{EE3EA9BF-9187-4545-9A58-6CE2362FCE85}" type="presOf" srcId="{10963289-D4A9-4658-85AB-F7D17D7FF801}" destId="{AC1EAD98-1807-43BC-BC3F-CED5C0B44E1D}" srcOrd="0" destOrd="0" presId="urn:microsoft.com/office/officeart/2005/8/layout/radial4"/>
    <dgm:cxn modelId="{EEBE09C8-E86F-4FA5-A372-19E178E95C62}" srcId="{AF029D7D-9618-4D82-A1E7-24156896CECC}" destId="{EC9A8C62-1679-449D-B01D-22A3815CD04D}" srcOrd="0" destOrd="0" parTransId="{10963289-D4A9-4658-85AB-F7D17D7FF801}" sibTransId="{DD530F1C-0326-44AC-A0F6-ECF5A682E920}"/>
    <dgm:cxn modelId="{487030B1-0C50-48EC-A52A-8BC9B5A1070A}" type="presParOf" srcId="{EC2A73F1-C408-4769-925A-408847D9DFD6}" destId="{8717A543-0419-46B2-B18A-AC7686B30A44}" srcOrd="0" destOrd="0" presId="urn:microsoft.com/office/officeart/2005/8/layout/radial4"/>
    <dgm:cxn modelId="{DB4AC665-2DDA-4A6B-914D-470D956B8D21}" type="presParOf" srcId="{EC2A73F1-C408-4769-925A-408847D9DFD6}" destId="{AC1EAD98-1807-43BC-BC3F-CED5C0B44E1D}" srcOrd="1" destOrd="0" presId="urn:microsoft.com/office/officeart/2005/8/layout/radial4"/>
    <dgm:cxn modelId="{B589BA10-6136-40C2-BD3D-452497F9D712}" type="presParOf" srcId="{EC2A73F1-C408-4769-925A-408847D9DFD6}" destId="{0D21FCD7-39BD-4BDA-ADBF-F9E48803E89B}" srcOrd="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07780E5-8431-4D71-91DA-3D5F28BDE516}" type="doc">
      <dgm:prSet loTypeId="urn:microsoft.com/office/officeart/2005/8/layout/radial4" loCatId="relationship" qsTypeId="urn:microsoft.com/office/officeart/2005/8/quickstyle/3d1" qsCatId="3D" csTypeId="urn:microsoft.com/office/officeart/2005/8/colors/colorful1#15" csCatId="colorful" phldr="1"/>
      <dgm:spPr/>
      <dgm:t>
        <a:bodyPr/>
        <a:lstStyle/>
        <a:p>
          <a:endParaRPr lang="en-ZA"/>
        </a:p>
      </dgm:t>
    </dgm:pt>
    <dgm:pt modelId="{EC9A8C62-1679-449D-B01D-22A3815CD04D}">
      <dgm:prSet phldrT="[Text]"/>
      <dgm:spPr>
        <a:solidFill>
          <a:srgbClr val="0070C0"/>
        </a:solidFill>
      </dgm:spPr>
      <dgm:t>
        <a:bodyPr/>
        <a:lstStyle/>
        <a:p>
          <a:r>
            <a:rPr lang="en-ZA" dirty="0"/>
            <a:t>Sufficient</a:t>
          </a:r>
        </a:p>
      </dgm:t>
    </dgm:pt>
    <dgm:pt modelId="{10963289-D4A9-4658-85AB-F7D17D7FF801}" type="parTrans" cxnId="{EEBE09C8-E86F-4FA5-A372-19E178E95C62}">
      <dgm:prSet/>
      <dgm:spPr>
        <a:solidFill>
          <a:srgbClr val="0070C0"/>
        </a:solidFill>
      </dgm:spPr>
      <dgm:t>
        <a:bodyPr/>
        <a:lstStyle/>
        <a:p>
          <a:endParaRPr lang="en-ZA"/>
        </a:p>
      </dgm:t>
    </dgm:pt>
    <dgm:pt modelId="{DD530F1C-0326-44AC-A0F6-ECF5A682E920}" type="sibTrans" cxnId="{EEBE09C8-E86F-4FA5-A372-19E178E95C62}">
      <dgm:prSet/>
      <dgm:spPr/>
      <dgm:t>
        <a:bodyPr/>
        <a:lstStyle/>
        <a:p>
          <a:endParaRPr lang="en-ZA"/>
        </a:p>
      </dgm:t>
    </dgm:pt>
    <dgm:pt modelId="{AF029D7D-9618-4D82-A1E7-24156896CECC}">
      <dgm:prSet phldrT="[Text]"/>
      <dgm:spPr>
        <a:solidFill>
          <a:srgbClr val="000066"/>
        </a:solidFill>
      </dgm:spPr>
      <dgm:t>
        <a:bodyPr/>
        <a:lstStyle/>
        <a:p>
          <a:r>
            <a:rPr lang="en-ZA" b="1" dirty="0">
              <a:solidFill>
                <a:srgbClr val="FFFF00"/>
              </a:solidFill>
            </a:rPr>
            <a:t>EVIDENCE</a:t>
          </a:r>
        </a:p>
      </dgm:t>
    </dgm:pt>
    <dgm:pt modelId="{BD4F8FBD-5B96-45E2-B1EB-4580BBFB87E9}" type="sibTrans" cxnId="{BCCB16A9-319C-4177-9DFE-5490EE452AA1}">
      <dgm:prSet/>
      <dgm:spPr/>
      <dgm:t>
        <a:bodyPr/>
        <a:lstStyle/>
        <a:p>
          <a:endParaRPr lang="en-ZA"/>
        </a:p>
      </dgm:t>
    </dgm:pt>
    <dgm:pt modelId="{428AB62C-E340-4F77-9B79-C3BBB2F1D2DE}" type="parTrans" cxnId="{BCCB16A9-319C-4177-9DFE-5490EE452AA1}">
      <dgm:prSet/>
      <dgm:spPr/>
      <dgm:t>
        <a:bodyPr/>
        <a:lstStyle/>
        <a:p>
          <a:endParaRPr lang="en-ZA"/>
        </a:p>
      </dgm:t>
    </dgm:pt>
    <dgm:pt modelId="{EC2A73F1-C408-4769-925A-408847D9DFD6}" type="pres">
      <dgm:prSet presAssocID="{507780E5-8431-4D71-91DA-3D5F28BDE51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717A543-0419-46B2-B18A-AC7686B30A44}" type="pres">
      <dgm:prSet presAssocID="{AF029D7D-9618-4D82-A1E7-24156896CECC}" presName="centerShape" presStyleLbl="node0" presStyleIdx="0" presStyleCnt="1" custScaleY="91701" custLinFactNeighborX="668" custLinFactNeighborY="-1709"/>
      <dgm:spPr/>
    </dgm:pt>
    <dgm:pt modelId="{AC1EAD98-1807-43BC-BC3F-CED5C0B44E1D}" type="pres">
      <dgm:prSet presAssocID="{10963289-D4A9-4658-85AB-F7D17D7FF801}" presName="parTrans" presStyleLbl="bgSibTrans2D1" presStyleIdx="0" presStyleCnt="1" custAng="102872" custLinFactNeighborX="-12037" custLinFactNeighborY="36036"/>
      <dgm:spPr/>
    </dgm:pt>
    <dgm:pt modelId="{0D21FCD7-39BD-4BDA-ADBF-F9E48803E89B}" type="pres">
      <dgm:prSet presAssocID="{EC9A8C62-1679-449D-B01D-22A3815CD04D}" presName="node" presStyleLbl="node1" presStyleIdx="0" presStyleCnt="1" custAng="0" custRadScaleRad="93107" custRadScaleInc="-461">
        <dgm:presLayoutVars>
          <dgm:bulletEnabled val="1"/>
        </dgm:presLayoutVars>
      </dgm:prSet>
      <dgm:spPr/>
    </dgm:pt>
  </dgm:ptLst>
  <dgm:cxnLst>
    <dgm:cxn modelId="{18828A0C-1053-4463-AF12-D3CB1A5EB1B8}" type="presOf" srcId="{10963289-D4A9-4658-85AB-F7D17D7FF801}" destId="{AC1EAD98-1807-43BC-BC3F-CED5C0B44E1D}" srcOrd="0" destOrd="0" presId="urn:microsoft.com/office/officeart/2005/8/layout/radial4"/>
    <dgm:cxn modelId="{2016972F-995B-4F7F-B1B8-917E2207D651}" type="presOf" srcId="{EC9A8C62-1679-449D-B01D-22A3815CD04D}" destId="{0D21FCD7-39BD-4BDA-ADBF-F9E48803E89B}" srcOrd="0" destOrd="0" presId="urn:microsoft.com/office/officeart/2005/8/layout/radial4"/>
    <dgm:cxn modelId="{4676D896-74E3-4ED0-A803-3BF144C39A65}" type="presOf" srcId="{AF029D7D-9618-4D82-A1E7-24156896CECC}" destId="{8717A543-0419-46B2-B18A-AC7686B30A44}" srcOrd="0" destOrd="0" presId="urn:microsoft.com/office/officeart/2005/8/layout/radial4"/>
    <dgm:cxn modelId="{BCCB16A9-319C-4177-9DFE-5490EE452AA1}" srcId="{507780E5-8431-4D71-91DA-3D5F28BDE516}" destId="{AF029D7D-9618-4D82-A1E7-24156896CECC}" srcOrd="0" destOrd="0" parTransId="{428AB62C-E340-4F77-9B79-C3BBB2F1D2DE}" sibTransId="{BD4F8FBD-5B96-45E2-B1EB-4580BBFB87E9}"/>
    <dgm:cxn modelId="{498714B6-3FDB-4313-94EB-EB8ECE542EBA}" type="presOf" srcId="{507780E5-8431-4D71-91DA-3D5F28BDE516}" destId="{EC2A73F1-C408-4769-925A-408847D9DFD6}" srcOrd="0" destOrd="0" presId="urn:microsoft.com/office/officeart/2005/8/layout/radial4"/>
    <dgm:cxn modelId="{EEBE09C8-E86F-4FA5-A372-19E178E95C62}" srcId="{AF029D7D-9618-4D82-A1E7-24156896CECC}" destId="{EC9A8C62-1679-449D-B01D-22A3815CD04D}" srcOrd="0" destOrd="0" parTransId="{10963289-D4A9-4658-85AB-F7D17D7FF801}" sibTransId="{DD530F1C-0326-44AC-A0F6-ECF5A682E920}"/>
    <dgm:cxn modelId="{B444B6E4-8778-4A83-8FC3-790E4678C29F}" type="presParOf" srcId="{EC2A73F1-C408-4769-925A-408847D9DFD6}" destId="{8717A543-0419-46B2-B18A-AC7686B30A44}" srcOrd="0" destOrd="0" presId="urn:microsoft.com/office/officeart/2005/8/layout/radial4"/>
    <dgm:cxn modelId="{B7CBDCB1-FE20-48DF-BDA8-49D61D35F6D8}" type="presParOf" srcId="{EC2A73F1-C408-4769-925A-408847D9DFD6}" destId="{AC1EAD98-1807-43BC-BC3F-CED5C0B44E1D}" srcOrd="1" destOrd="0" presId="urn:microsoft.com/office/officeart/2005/8/layout/radial4"/>
    <dgm:cxn modelId="{A46B790D-6186-49C2-84D1-34EEA8E4DB81}" type="presParOf" srcId="{EC2A73F1-C408-4769-925A-408847D9DFD6}" destId="{0D21FCD7-39BD-4BDA-ADBF-F9E48803E89B}" srcOrd="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760086D-C301-47BB-B375-9FC998ED459E}" type="doc">
      <dgm:prSet loTypeId="urn:microsoft.com/office/officeart/2005/8/layout/cycle2" loCatId="cycle" qsTypeId="urn:microsoft.com/office/officeart/2005/8/quickstyle/simple4" qsCatId="simple" csTypeId="urn:microsoft.com/office/officeart/2005/8/colors/colorful1#20" csCatId="colorful" phldr="1"/>
      <dgm:spPr/>
      <dgm:t>
        <a:bodyPr/>
        <a:lstStyle/>
        <a:p>
          <a:endParaRPr lang="en-ZA"/>
        </a:p>
      </dgm:t>
    </dgm:pt>
    <dgm:pt modelId="{D5CE7BEA-1884-4C1C-BA9F-FBC316DF4224}">
      <dgm:prSet phldrT="[Text]" custT="1"/>
      <dgm:spPr>
        <a:solidFill>
          <a:srgbClr val="C00000"/>
        </a:solidFill>
      </dgm:spPr>
      <dgm:t>
        <a:bodyPr/>
        <a:lstStyle/>
        <a:p>
          <a:r>
            <a:rPr lang="en-ZA" sz="3200" b="1" dirty="0">
              <a:solidFill>
                <a:schemeClr val="bg1"/>
              </a:solidFill>
            </a:rPr>
            <a:t>Learn</a:t>
          </a:r>
        </a:p>
      </dgm:t>
    </dgm:pt>
    <dgm:pt modelId="{C972B7A1-4104-43B3-832B-A8BBFBB7731C}" type="parTrans" cxnId="{65160142-2736-446F-86B4-52D071971B2A}">
      <dgm:prSet/>
      <dgm:spPr/>
      <dgm:t>
        <a:bodyPr/>
        <a:lstStyle/>
        <a:p>
          <a:endParaRPr lang="en-ZA"/>
        </a:p>
      </dgm:t>
    </dgm:pt>
    <dgm:pt modelId="{FDDB4222-CA02-47C1-A141-C4364F766BFB}" type="sibTrans" cxnId="{65160142-2736-446F-86B4-52D071971B2A}">
      <dgm:prSet/>
      <dgm:spPr>
        <a:noFill/>
      </dgm:spPr>
      <dgm:t>
        <a:bodyPr/>
        <a:lstStyle/>
        <a:p>
          <a:endParaRPr lang="en-ZA"/>
        </a:p>
      </dgm:t>
    </dgm:pt>
    <dgm:pt modelId="{A31ACD57-0F49-477D-8C7B-FEE228D25C00}">
      <dgm:prSet phldrT="[Text]" custT="1"/>
      <dgm:spPr>
        <a:solidFill>
          <a:srgbClr val="00B050"/>
        </a:solidFill>
      </dgm:spPr>
      <dgm:t>
        <a:bodyPr/>
        <a:lstStyle/>
        <a:p>
          <a:r>
            <a:rPr lang="en-ZA" sz="2000" b="1" dirty="0">
              <a:solidFill>
                <a:schemeClr val="bg1"/>
              </a:solidFill>
            </a:rPr>
            <a:t>Experience</a:t>
          </a:r>
        </a:p>
      </dgm:t>
    </dgm:pt>
    <dgm:pt modelId="{00E885E4-B781-4719-AC3E-6DB79A191687}" type="parTrans" cxnId="{777FC091-6AD7-49E4-80C8-E5B6EDD21391}">
      <dgm:prSet/>
      <dgm:spPr/>
      <dgm:t>
        <a:bodyPr/>
        <a:lstStyle/>
        <a:p>
          <a:endParaRPr lang="en-ZA"/>
        </a:p>
      </dgm:t>
    </dgm:pt>
    <dgm:pt modelId="{EB056245-22DA-4050-86B8-9ECB29AE4CC8}" type="sibTrans" cxnId="{777FC091-6AD7-49E4-80C8-E5B6EDD21391}">
      <dgm:prSet/>
      <dgm:spPr>
        <a:noFill/>
      </dgm:spPr>
      <dgm:t>
        <a:bodyPr/>
        <a:lstStyle/>
        <a:p>
          <a:endParaRPr lang="en-ZA"/>
        </a:p>
      </dgm:t>
    </dgm:pt>
    <dgm:pt modelId="{5C72571C-894F-485E-AB62-528FDA4F645D}">
      <dgm:prSet phldrT="[Text]" custT="1"/>
      <dgm:spPr>
        <a:solidFill>
          <a:srgbClr val="7030A0"/>
        </a:solidFill>
      </dgm:spPr>
      <dgm:t>
        <a:bodyPr/>
        <a:lstStyle/>
        <a:p>
          <a:r>
            <a:rPr lang="en-ZA" sz="2200" b="1" dirty="0">
              <a:solidFill>
                <a:schemeClr val="bg1"/>
              </a:solidFill>
            </a:rPr>
            <a:t>Develop</a:t>
          </a:r>
        </a:p>
      </dgm:t>
    </dgm:pt>
    <dgm:pt modelId="{67D406D0-E253-4C81-8A76-1F4E5FE9AC94}" type="parTrans" cxnId="{9E123BCB-F9A0-4EC2-8A7C-7D3828DA1857}">
      <dgm:prSet/>
      <dgm:spPr/>
      <dgm:t>
        <a:bodyPr/>
        <a:lstStyle/>
        <a:p>
          <a:endParaRPr lang="en-ZA"/>
        </a:p>
      </dgm:t>
    </dgm:pt>
    <dgm:pt modelId="{65701FDF-3391-44A6-A339-646330078C81}" type="sibTrans" cxnId="{9E123BCB-F9A0-4EC2-8A7C-7D3828DA1857}">
      <dgm:prSet/>
      <dgm:spPr>
        <a:noFill/>
      </dgm:spPr>
      <dgm:t>
        <a:bodyPr/>
        <a:lstStyle/>
        <a:p>
          <a:endParaRPr lang="en-ZA"/>
        </a:p>
      </dgm:t>
    </dgm:pt>
    <dgm:pt modelId="{3F334E70-7321-4D87-8AAF-ACD589C9E433}">
      <dgm:prSet phldrT="[Text]" custT="1"/>
      <dgm:spPr>
        <a:solidFill>
          <a:srgbClr val="0070C0"/>
        </a:solidFill>
      </dgm:spPr>
      <dgm:t>
        <a:bodyPr/>
        <a:lstStyle/>
        <a:p>
          <a:r>
            <a:rPr lang="en-ZA" sz="2400" b="1" dirty="0">
              <a:solidFill>
                <a:schemeClr val="bg1"/>
              </a:solidFill>
            </a:rPr>
            <a:t>Succeed</a:t>
          </a:r>
        </a:p>
      </dgm:t>
    </dgm:pt>
    <dgm:pt modelId="{0F7FEB7F-82AB-4EE7-8631-75B7650E9A66}" type="parTrans" cxnId="{4932484A-8961-4D1F-B6C9-91AA39214C08}">
      <dgm:prSet/>
      <dgm:spPr/>
      <dgm:t>
        <a:bodyPr/>
        <a:lstStyle/>
        <a:p>
          <a:endParaRPr lang="en-ZA"/>
        </a:p>
      </dgm:t>
    </dgm:pt>
    <dgm:pt modelId="{4CB0F1B1-C641-4BFF-9D94-F4AEB454A8C1}" type="sibTrans" cxnId="{4932484A-8961-4D1F-B6C9-91AA39214C08}">
      <dgm:prSet/>
      <dgm:spPr>
        <a:noFill/>
      </dgm:spPr>
      <dgm:t>
        <a:bodyPr/>
        <a:lstStyle/>
        <a:p>
          <a:endParaRPr lang="en-ZA"/>
        </a:p>
      </dgm:t>
    </dgm:pt>
    <dgm:pt modelId="{A5F3E5E1-126C-448F-9EFA-C61151EF9D1D}">
      <dgm:prSet phldrT="[Text]" custT="1"/>
      <dgm:spPr/>
      <dgm:t>
        <a:bodyPr/>
        <a:lstStyle/>
        <a:p>
          <a:r>
            <a:rPr lang="en-ZA" sz="2200" b="1" dirty="0">
              <a:solidFill>
                <a:schemeClr val="bg1"/>
              </a:solidFill>
            </a:rPr>
            <a:t>Become a true Life Long Learner</a:t>
          </a:r>
        </a:p>
      </dgm:t>
    </dgm:pt>
    <dgm:pt modelId="{5FC9E4AC-842B-410F-8094-F588D71B979B}" type="parTrans" cxnId="{1F0422F7-CE35-4541-8A8E-E9B9B6DA2225}">
      <dgm:prSet/>
      <dgm:spPr/>
      <dgm:t>
        <a:bodyPr/>
        <a:lstStyle/>
        <a:p>
          <a:endParaRPr lang="en-ZA"/>
        </a:p>
      </dgm:t>
    </dgm:pt>
    <dgm:pt modelId="{93AE07B6-A7A7-4D41-A457-D33FBFF31364}" type="sibTrans" cxnId="{1F0422F7-CE35-4541-8A8E-E9B9B6DA2225}">
      <dgm:prSet/>
      <dgm:spPr>
        <a:noFill/>
      </dgm:spPr>
      <dgm:t>
        <a:bodyPr/>
        <a:lstStyle/>
        <a:p>
          <a:endParaRPr lang="en-ZA"/>
        </a:p>
      </dgm:t>
    </dgm:pt>
    <dgm:pt modelId="{1091050E-154E-4803-ABD9-36143B09A76A}" type="pres">
      <dgm:prSet presAssocID="{A760086D-C301-47BB-B375-9FC998ED459E}" presName="cycle" presStyleCnt="0">
        <dgm:presLayoutVars>
          <dgm:dir/>
          <dgm:resizeHandles val="exact"/>
        </dgm:presLayoutVars>
      </dgm:prSet>
      <dgm:spPr/>
    </dgm:pt>
    <dgm:pt modelId="{00681394-D797-4869-A93F-775ABBC1C03D}" type="pres">
      <dgm:prSet presAssocID="{D5CE7BEA-1884-4C1C-BA9F-FBC316DF4224}" presName="node" presStyleLbl="node1" presStyleIdx="0" presStyleCnt="5" custScaleX="140742" custScaleY="124141" custRadScaleRad="97168" custRadScaleInc="30490">
        <dgm:presLayoutVars>
          <dgm:bulletEnabled val="1"/>
        </dgm:presLayoutVars>
      </dgm:prSet>
      <dgm:spPr/>
    </dgm:pt>
    <dgm:pt modelId="{72CCACDD-EBAF-4E8E-9EA2-8A8F112A1084}" type="pres">
      <dgm:prSet presAssocID="{FDDB4222-CA02-47C1-A141-C4364F766BFB}" presName="sibTrans" presStyleLbl="sibTrans2D1" presStyleIdx="0" presStyleCnt="5"/>
      <dgm:spPr/>
    </dgm:pt>
    <dgm:pt modelId="{8D9A3DC9-7136-45B6-AF0E-54AC9EC02513}" type="pres">
      <dgm:prSet presAssocID="{FDDB4222-CA02-47C1-A141-C4364F766BFB}" presName="connectorText" presStyleLbl="sibTrans2D1" presStyleIdx="0" presStyleCnt="5"/>
      <dgm:spPr/>
    </dgm:pt>
    <dgm:pt modelId="{6B96944A-2201-47A4-9C2F-BCD063AA2851}" type="pres">
      <dgm:prSet presAssocID="{A31ACD57-0F49-477D-8C7B-FEE228D25C00}" presName="node" presStyleLbl="node1" presStyleIdx="1" presStyleCnt="5" custScaleX="146158" custScaleY="129060" custRadScaleRad="148895" custRadScaleInc="13848">
        <dgm:presLayoutVars>
          <dgm:bulletEnabled val="1"/>
        </dgm:presLayoutVars>
      </dgm:prSet>
      <dgm:spPr/>
    </dgm:pt>
    <dgm:pt modelId="{C9C83511-77BD-41FA-80F8-6F6EBA12860B}" type="pres">
      <dgm:prSet presAssocID="{EB056245-22DA-4050-86B8-9ECB29AE4CC8}" presName="sibTrans" presStyleLbl="sibTrans2D1" presStyleIdx="1" presStyleCnt="5"/>
      <dgm:spPr/>
    </dgm:pt>
    <dgm:pt modelId="{50691390-7587-4E20-95B1-F0863274B861}" type="pres">
      <dgm:prSet presAssocID="{EB056245-22DA-4050-86B8-9ECB29AE4CC8}" presName="connectorText" presStyleLbl="sibTrans2D1" presStyleIdx="1" presStyleCnt="5"/>
      <dgm:spPr/>
    </dgm:pt>
    <dgm:pt modelId="{683FBA4F-7300-4650-A9F9-4F066C6CBF3C}" type="pres">
      <dgm:prSet presAssocID="{5C72571C-894F-485E-AB62-528FDA4F645D}" presName="node" presStyleLbl="node1" presStyleIdx="2" presStyleCnt="5" custScaleX="156514" custScaleY="133898" custRadScaleRad="130429" custRadScaleInc="-29358">
        <dgm:presLayoutVars>
          <dgm:bulletEnabled val="1"/>
        </dgm:presLayoutVars>
      </dgm:prSet>
      <dgm:spPr/>
    </dgm:pt>
    <dgm:pt modelId="{5E92C8B8-03CD-424F-A460-7EE2FEFB266A}" type="pres">
      <dgm:prSet presAssocID="{65701FDF-3391-44A6-A339-646330078C81}" presName="sibTrans" presStyleLbl="sibTrans2D1" presStyleIdx="2" presStyleCnt="5"/>
      <dgm:spPr/>
    </dgm:pt>
    <dgm:pt modelId="{554CD8D0-321E-4189-9BD3-EFC006BA2E69}" type="pres">
      <dgm:prSet presAssocID="{65701FDF-3391-44A6-A339-646330078C81}" presName="connectorText" presStyleLbl="sibTrans2D1" presStyleIdx="2" presStyleCnt="5"/>
      <dgm:spPr/>
    </dgm:pt>
    <dgm:pt modelId="{A82FAC89-5CED-4E4A-9F62-E00777F8BB5A}" type="pres">
      <dgm:prSet presAssocID="{3F334E70-7321-4D87-8AAF-ACD589C9E433}" presName="node" presStyleLbl="node1" presStyleIdx="3" presStyleCnt="5" custScaleX="144810" custScaleY="134037" custRadScaleRad="111224" custRadScaleInc="6961">
        <dgm:presLayoutVars>
          <dgm:bulletEnabled val="1"/>
        </dgm:presLayoutVars>
      </dgm:prSet>
      <dgm:spPr/>
    </dgm:pt>
    <dgm:pt modelId="{C59D407A-A539-4AE3-8A6B-6BA52F39B8A2}" type="pres">
      <dgm:prSet presAssocID="{4CB0F1B1-C641-4BFF-9D94-F4AEB454A8C1}" presName="sibTrans" presStyleLbl="sibTrans2D1" presStyleIdx="3" presStyleCnt="5"/>
      <dgm:spPr/>
    </dgm:pt>
    <dgm:pt modelId="{6607BFAC-3AEA-4A05-8EF8-773CA6E521CE}" type="pres">
      <dgm:prSet presAssocID="{4CB0F1B1-C641-4BFF-9D94-F4AEB454A8C1}" presName="connectorText" presStyleLbl="sibTrans2D1" presStyleIdx="3" presStyleCnt="5"/>
      <dgm:spPr/>
    </dgm:pt>
    <dgm:pt modelId="{DE2AB6B6-42EB-4E3C-82E1-FE5515373768}" type="pres">
      <dgm:prSet presAssocID="{A5F3E5E1-126C-448F-9EFA-C61151EF9D1D}" presName="node" presStyleLbl="node1" presStyleIdx="4" presStyleCnt="5" custScaleX="167215" custScaleY="129972" custRadScaleRad="118849" custRadScaleInc="-13152">
        <dgm:presLayoutVars>
          <dgm:bulletEnabled val="1"/>
        </dgm:presLayoutVars>
      </dgm:prSet>
      <dgm:spPr/>
    </dgm:pt>
    <dgm:pt modelId="{33D6DC45-9EB4-4894-AA6C-DEB44B1353B1}" type="pres">
      <dgm:prSet presAssocID="{93AE07B6-A7A7-4D41-A457-D33FBFF31364}" presName="sibTrans" presStyleLbl="sibTrans2D1" presStyleIdx="4" presStyleCnt="5"/>
      <dgm:spPr/>
    </dgm:pt>
    <dgm:pt modelId="{E33FACA4-1109-4917-9684-D3CDA3220A7C}" type="pres">
      <dgm:prSet presAssocID="{93AE07B6-A7A7-4D41-A457-D33FBFF31364}" presName="connectorText" presStyleLbl="sibTrans2D1" presStyleIdx="4" presStyleCnt="5"/>
      <dgm:spPr/>
    </dgm:pt>
  </dgm:ptLst>
  <dgm:cxnLst>
    <dgm:cxn modelId="{5E412019-BF88-4E38-BE6D-B60F56541771}" type="presOf" srcId="{65701FDF-3391-44A6-A339-646330078C81}" destId="{5E92C8B8-03CD-424F-A460-7EE2FEFB266A}" srcOrd="0" destOrd="0" presId="urn:microsoft.com/office/officeart/2005/8/layout/cycle2"/>
    <dgm:cxn modelId="{84A35134-7941-4881-9AD4-A029EBBC7B34}" type="presOf" srcId="{D5CE7BEA-1884-4C1C-BA9F-FBC316DF4224}" destId="{00681394-D797-4869-A93F-775ABBC1C03D}" srcOrd="0" destOrd="0" presId="urn:microsoft.com/office/officeart/2005/8/layout/cycle2"/>
    <dgm:cxn modelId="{65160142-2736-446F-86B4-52D071971B2A}" srcId="{A760086D-C301-47BB-B375-9FC998ED459E}" destId="{D5CE7BEA-1884-4C1C-BA9F-FBC316DF4224}" srcOrd="0" destOrd="0" parTransId="{C972B7A1-4104-43B3-832B-A8BBFBB7731C}" sibTransId="{FDDB4222-CA02-47C1-A141-C4364F766BFB}"/>
    <dgm:cxn modelId="{1D595E44-E193-48E2-B788-465EBE62F5DC}" type="presOf" srcId="{4CB0F1B1-C641-4BFF-9D94-F4AEB454A8C1}" destId="{6607BFAC-3AEA-4A05-8EF8-773CA6E521CE}" srcOrd="1" destOrd="0" presId="urn:microsoft.com/office/officeart/2005/8/layout/cycle2"/>
    <dgm:cxn modelId="{4932484A-8961-4D1F-B6C9-91AA39214C08}" srcId="{A760086D-C301-47BB-B375-9FC998ED459E}" destId="{3F334E70-7321-4D87-8AAF-ACD589C9E433}" srcOrd="3" destOrd="0" parTransId="{0F7FEB7F-82AB-4EE7-8631-75B7650E9A66}" sibTransId="{4CB0F1B1-C641-4BFF-9D94-F4AEB454A8C1}"/>
    <dgm:cxn modelId="{28F58A7C-0303-4853-AC18-D70714AF303D}" type="presOf" srcId="{FDDB4222-CA02-47C1-A141-C4364F766BFB}" destId="{8D9A3DC9-7136-45B6-AF0E-54AC9EC02513}" srcOrd="1" destOrd="0" presId="urn:microsoft.com/office/officeart/2005/8/layout/cycle2"/>
    <dgm:cxn modelId="{1D02E883-CE2B-4DB5-AC8F-190E547670C6}" type="presOf" srcId="{65701FDF-3391-44A6-A339-646330078C81}" destId="{554CD8D0-321E-4189-9BD3-EFC006BA2E69}" srcOrd="1" destOrd="0" presId="urn:microsoft.com/office/officeart/2005/8/layout/cycle2"/>
    <dgm:cxn modelId="{26D3E28E-8B60-4D7E-9ECD-A4BA7A02C263}" type="presOf" srcId="{A5F3E5E1-126C-448F-9EFA-C61151EF9D1D}" destId="{DE2AB6B6-42EB-4E3C-82E1-FE5515373768}" srcOrd="0" destOrd="0" presId="urn:microsoft.com/office/officeart/2005/8/layout/cycle2"/>
    <dgm:cxn modelId="{777FC091-6AD7-49E4-80C8-E5B6EDD21391}" srcId="{A760086D-C301-47BB-B375-9FC998ED459E}" destId="{A31ACD57-0F49-477D-8C7B-FEE228D25C00}" srcOrd="1" destOrd="0" parTransId="{00E885E4-B781-4719-AC3E-6DB79A191687}" sibTransId="{EB056245-22DA-4050-86B8-9ECB29AE4CC8}"/>
    <dgm:cxn modelId="{E22E0F9B-E206-4E92-921F-1FAB307E9C00}" type="presOf" srcId="{A760086D-C301-47BB-B375-9FC998ED459E}" destId="{1091050E-154E-4803-ABD9-36143B09A76A}" srcOrd="0" destOrd="0" presId="urn:microsoft.com/office/officeart/2005/8/layout/cycle2"/>
    <dgm:cxn modelId="{B5D7F59F-041D-49A7-AA4B-0546501A8538}" type="presOf" srcId="{5C72571C-894F-485E-AB62-528FDA4F645D}" destId="{683FBA4F-7300-4650-A9F9-4F066C6CBF3C}" srcOrd="0" destOrd="0" presId="urn:microsoft.com/office/officeart/2005/8/layout/cycle2"/>
    <dgm:cxn modelId="{807E83AC-EE0D-4A8C-9B02-8C18E34B724B}" type="presOf" srcId="{4CB0F1B1-C641-4BFF-9D94-F4AEB454A8C1}" destId="{C59D407A-A539-4AE3-8A6B-6BA52F39B8A2}" srcOrd="0" destOrd="0" presId="urn:microsoft.com/office/officeart/2005/8/layout/cycle2"/>
    <dgm:cxn modelId="{86EE99AC-AE3B-4127-88CD-3FCFD3EE39D0}" type="presOf" srcId="{EB056245-22DA-4050-86B8-9ECB29AE4CC8}" destId="{C9C83511-77BD-41FA-80F8-6F6EBA12860B}" srcOrd="0" destOrd="0" presId="urn:microsoft.com/office/officeart/2005/8/layout/cycle2"/>
    <dgm:cxn modelId="{B2ACD8AD-ED06-4457-8CA2-607DD9E8D335}" type="presOf" srcId="{93AE07B6-A7A7-4D41-A457-D33FBFF31364}" destId="{33D6DC45-9EB4-4894-AA6C-DEB44B1353B1}" srcOrd="0" destOrd="0" presId="urn:microsoft.com/office/officeart/2005/8/layout/cycle2"/>
    <dgm:cxn modelId="{E43E60BE-3D1F-4916-A8EE-E0C1433DC242}" type="presOf" srcId="{FDDB4222-CA02-47C1-A141-C4364F766BFB}" destId="{72CCACDD-EBAF-4E8E-9EA2-8A8F112A1084}" srcOrd="0" destOrd="0" presId="urn:microsoft.com/office/officeart/2005/8/layout/cycle2"/>
    <dgm:cxn modelId="{9E123BCB-F9A0-4EC2-8A7C-7D3828DA1857}" srcId="{A760086D-C301-47BB-B375-9FC998ED459E}" destId="{5C72571C-894F-485E-AB62-528FDA4F645D}" srcOrd="2" destOrd="0" parTransId="{67D406D0-E253-4C81-8A76-1F4E5FE9AC94}" sibTransId="{65701FDF-3391-44A6-A339-646330078C81}"/>
    <dgm:cxn modelId="{8CACCAD9-4654-48A8-9886-3C9A2995428B}" type="presOf" srcId="{A31ACD57-0F49-477D-8C7B-FEE228D25C00}" destId="{6B96944A-2201-47A4-9C2F-BCD063AA2851}" srcOrd="0" destOrd="0" presId="urn:microsoft.com/office/officeart/2005/8/layout/cycle2"/>
    <dgm:cxn modelId="{2BB14EE5-50E9-481F-96FC-78E96F34430B}" type="presOf" srcId="{93AE07B6-A7A7-4D41-A457-D33FBFF31364}" destId="{E33FACA4-1109-4917-9684-D3CDA3220A7C}" srcOrd="1" destOrd="0" presId="urn:microsoft.com/office/officeart/2005/8/layout/cycle2"/>
    <dgm:cxn modelId="{D47D64F0-AF4D-4AE1-824C-AD40D325AA41}" type="presOf" srcId="{3F334E70-7321-4D87-8AAF-ACD589C9E433}" destId="{A82FAC89-5CED-4E4A-9F62-E00777F8BB5A}" srcOrd="0" destOrd="0" presId="urn:microsoft.com/office/officeart/2005/8/layout/cycle2"/>
    <dgm:cxn modelId="{2E88DFF6-269E-4D19-B7E0-FC6B22A34B0C}" type="presOf" srcId="{EB056245-22DA-4050-86B8-9ECB29AE4CC8}" destId="{50691390-7587-4E20-95B1-F0863274B861}" srcOrd="1" destOrd="0" presId="urn:microsoft.com/office/officeart/2005/8/layout/cycle2"/>
    <dgm:cxn modelId="{1F0422F7-CE35-4541-8A8E-E9B9B6DA2225}" srcId="{A760086D-C301-47BB-B375-9FC998ED459E}" destId="{A5F3E5E1-126C-448F-9EFA-C61151EF9D1D}" srcOrd="4" destOrd="0" parTransId="{5FC9E4AC-842B-410F-8094-F588D71B979B}" sibTransId="{93AE07B6-A7A7-4D41-A457-D33FBFF31364}"/>
    <dgm:cxn modelId="{D4AA0422-333F-40B1-967D-3DDE0C00F595}" type="presParOf" srcId="{1091050E-154E-4803-ABD9-36143B09A76A}" destId="{00681394-D797-4869-A93F-775ABBC1C03D}" srcOrd="0" destOrd="0" presId="urn:microsoft.com/office/officeart/2005/8/layout/cycle2"/>
    <dgm:cxn modelId="{59389916-6D54-429F-8228-94829600831F}" type="presParOf" srcId="{1091050E-154E-4803-ABD9-36143B09A76A}" destId="{72CCACDD-EBAF-4E8E-9EA2-8A8F112A1084}" srcOrd="1" destOrd="0" presId="urn:microsoft.com/office/officeart/2005/8/layout/cycle2"/>
    <dgm:cxn modelId="{299E37AF-376D-496B-AD8E-7AA866A0D106}" type="presParOf" srcId="{72CCACDD-EBAF-4E8E-9EA2-8A8F112A1084}" destId="{8D9A3DC9-7136-45B6-AF0E-54AC9EC02513}" srcOrd="0" destOrd="0" presId="urn:microsoft.com/office/officeart/2005/8/layout/cycle2"/>
    <dgm:cxn modelId="{E0763501-7C6E-425F-9DA2-8F08F3881CCC}" type="presParOf" srcId="{1091050E-154E-4803-ABD9-36143B09A76A}" destId="{6B96944A-2201-47A4-9C2F-BCD063AA2851}" srcOrd="2" destOrd="0" presId="urn:microsoft.com/office/officeart/2005/8/layout/cycle2"/>
    <dgm:cxn modelId="{3F117059-293F-41C3-8A63-8E30F45FD7DA}" type="presParOf" srcId="{1091050E-154E-4803-ABD9-36143B09A76A}" destId="{C9C83511-77BD-41FA-80F8-6F6EBA12860B}" srcOrd="3" destOrd="0" presId="urn:microsoft.com/office/officeart/2005/8/layout/cycle2"/>
    <dgm:cxn modelId="{691AEEB7-16E7-4553-9D82-2ADC1D64513A}" type="presParOf" srcId="{C9C83511-77BD-41FA-80F8-6F6EBA12860B}" destId="{50691390-7587-4E20-95B1-F0863274B861}" srcOrd="0" destOrd="0" presId="urn:microsoft.com/office/officeart/2005/8/layout/cycle2"/>
    <dgm:cxn modelId="{803B6AC8-A66A-49FE-986F-7847A2D01876}" type="presParOf" srcId="{1091050E-154E-4803-ABD9-36143B09A76A}" destId="{683FBA4F-7300-4650-A9F9-4F066C6CBF3C}" srcOrd="4" destOrd="0" presId="urn:microsoft.com/office/officeart/2005/8/layout/cycle2"/>
    <dgm:cxn modelId="{D02A5CF2-1614-4664-9337-07A39F836FE2}" type="presParOf" srcId="{1091050E-154E-4803-ABD9-36143B09A76A}" destId="{5E92C8B8-03CD-424F-A460-7EE2FEFB266A}" srcOrd="5" destOrd="0" presId="urn:microsoft.com/office/officeart/2005/8/layout/cycle2"/>
    <dgm:cxn modelId="{B4DC49A4-98DA-47B5-8100-457C74EB39AC}" type="presParOf" srcId="{5E92C8B8-03CD-424F-A460-7EE2FEFB266A}" destId="{554CD8D0-321E-4189-9BD3-EFC006BA2E69}" srcOrd="0" destOrd="0" presId="urn:microsoft.com/office/officeart/2005/8/layout/cycle2"/>
    <dgm:cxn modelId="{B9B8B86F-682F-436D-AEEE-F811E9973AEC}" type="presParOf" srcId="{1091050E-154E-4803-ABD9-36143B09A76A}" destId="{A82FAC89-5CED-4E4A-9F62-E00777F8BB5A}" srcOrd="6" destOrd="0" presId="urn:microsoft.com/office/officeart/2005/8/layout/cycle2"/>
    <dgm:cxn modelId="{36D6142A-28A3-42DD-928D-0C8BCBFD0509}" type="presParOf" srcId="{1091050E-154E-4803-ABD9-36143B09A76A}" destId="{C59D407A-A539-4AE3-8A6B-6BA52F39B8A2}" srcOrd="7" destOrd="0" presId="urn:microsoft.com/office/officeart/2005/8/layout/cycle2"/>
    <dgm:cxn modelId="{9F8B5376-F27D-45B6-AA98-B5D915C55123}" type="presParOf" srcId="{C59D407A-A539-4AE3-8A6B-6BA52F39B8A2}" destId="{6607BFAC-3AEA-4A05-8EF8-773CA6E521CE}" srcOrd="0" destOrd="0" presId="urn:microsoft.com/office/officeart/2005/8/layout/cycle2"/>
    <dgm:cxn modelId="{4465DF21-2728-4038-BDBD-C865567D9F4D}" type="presParOf" srcId="{1091050E-154E-4803-ABD9-36143B09A76A}" destId="{DE2AB6B6-42EB-4E3C-82E1-FE5515373768}" srcOrd="8" destOrd="0" presId="urn:microsoft.com/office/officeart/2005/8/layout/cycle2"/>
    <dgm:cxn modelId="{5257E540-9827-42D3-8804-D6B59E307914}" type="presParOf" srcId="{1091050E-154E-4803-ABD9-36143B09A76A}" destId="{33D6DC45-9EB4-4894-AA6C-DEB44B1353B1}" srcOrd="9" destOrd="0" presId="urn:microsoft.com/office/officeart/2005/8/layout/cycle2"/>
    <dgm:cxn modelId="{B32EDCE0-922B-426A-B586-A60F7385B34F}" type="presParOf" srcId="{33D6DC45-9EB4-4894-AA6C-DEB44B1353B1}" destId="{E33FACA4-1109-4917-9684-D3CDA3220A7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3DD19-3B18-4732-B238-A2F01E3AC945}">
      <dsp:nvSpPr>
        <dsp:cNvPr id="0" name=""/>
        <dsp:cNvSpPr/>
      </dsp:nvSpPr>
      <dsp:spPr>
        <a:xfrm>
          <a:off x="4016852" y="1120424"/>
          <a:ext cx="2154845" cy="512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427"/>
              </a:lnTo>
              <a:lnTo>
                <a:pt x="2154845" y="349427"/>
              </a:lnTo>
              <a:lnTo>
                <a:pt x="2154845" y="512755"/>
              </a:lnTo>
            </a:path>
          </a:pathLst>
        </a:custGeom>
        <a:noFill/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BAD865-ECB3-42E3-85E0-57B088E14130}">
      <dsp:nvSpPr>
        <dsp:cNvPr id="0" name=""/>
        <dsp:cNvSpPr/>
      </dsp:nvSpPr>
      <dsp:spPr>
        <a:xfrm>
          <a:off x="3971132" y="2752719"/>
          <a:ext cx="91440" cy="5127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2755"/>
              </a:lnTo>
            </a:path>
          </a:pathLst>
        </a:custGeom>
        <a:noFill/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215DEC-1612-4430-87C9-73E7647D01A1}">
      <dsp:nvSpPr>
        <dsp:cNvPr id="0" name=""/>
        <dsp:cNvSpPr/>
      </dsp:nvSpPr>
      <dsp:spPr>
        <a:xfrm>
          <a:off x="3971132" y="1120424"/>
          <a:ext cx="91440" cy="5127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2755"/>
              </a:lnTo>
            </a:path>
          </a:pathLst>
        </a:custGeom>
        <a:noFill/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0ECF1-E52D-4844-A1B1-998DB9FD4636}">
      <dsp:nvSpPr>
        <dsp:cNvPr id="0" name=""/>
        <dsp:cNvSpPr/>
      </dsp:nvSpPr>
      <dsp:spPr>
        <a:xfrm>
          <a:off x="1815476" y="2733642"/>
          <a:ext cx="91440" cy="5318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8504"/>
              </a:lnTo>
              <a:lnTo>
                <a:pt x="46531" y="368504"/>
              </a:lnTo>
              <a:lnTo>
                <a:pt x="46531" y="531832"/>
              </a:lnTo>
            </a:path>
          </a:pathLst>
        </a:custGeom>
        <a:noFill/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736D6-864E-458C-BC05-B207B2B945F9}">
      <dsp:nvSpPr>
        <dsp:cNvPr id="0" name=""/>
        <dsp:cNvSpPr/>
      </dsp:nvSpPr>
      <dsp:spPr>
        <a:xfrm>
          <a:off x="1861196" y="1120424"/>
          <a:ext cx="2155656" cy="493678"/>
        </a:xfrm>
        <a:custGeom>
          <a:avLst/>
          <a:gdLst/>
          <a:ahLst/>
          <a:cxnLst/>
          <a:rect l="0" t="0" r="0" b="0"/>
          <a:pathLst>
            <a:path>
              <a:moveTo>
                <a:pt x="2155656" y="0"/>
              </a:moveTo>
              <a:lnTo>
                <a:pt x="2155656" y="330350"/>
              </a:lnTo>
              <a:lnTo>
                <a:pt x="0" y="330350"/>
              </a:lnTo>
              <a:lnTo>
                <a:pt x="0" y="493678"/>
              </a:lnTo>
            </a:path>
          </a:pathLst>
        </a:custGeom>
        <a:noFill/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D6C788-8CD5-40EC-8D80-8C9520E2D7D3}">
      <dsp:nvSpPr>
        <dsp:cNvPr id="0" name=""/>
        <dsp:cNvSpPr/>
      </dsp:nvSpPr>
      <dsp:spPr>
        <a:xfrm>
          <a:off x="3135324" y="884"/>
          <a:ext cx="1763055" cy="1119540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>
              <a:lumMod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72A3DE-38F9-4EF3-AFF7-B7AB4D595F69}">
      <dsp:nvSpPr>
        <dsp:cNvPr id="0" name=""/>
        <dsp:cNvSpPr/>
      </dsp:nvSpPr>
      <dsp:spPr>
        <a:xfrm>
          <a:off x="3331219" y="186984"/>
          <a:ext cx="1763055" cy="1119540"/>
        </a:xfrm>
        <a:prstGeom prst="roundRect">
          <a:avLst>
            <a:gd name="adj" fmla="val 10000"/>
          </a:avLst>
        </a:prstGeom>
        <a:solidFill>
          <a:schemeClr val="accent1">
            <a:lumMod val="50000"/>
            <a:alpha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bg2"/>
              </a:solidFill>
              <a:latin typeface="+mn-lt"/>
            </a:rPr>
            <a:t>Domain 2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000" b="1" kern="1200" dirty="0">
              <a:solidFill>
                <a:schemeClr val="bg2"/>
              </a:solidFill>
              <a:latin typeface="+mn-lt"/>
            </a:rPr>
            <a:t>SAFE AND RATIONAL USE OF MEDICINES AND MEDICAL DEVICES</a:t>
          </a:r>
          <a:endParaRPr lang="en-US" sz="1000" b="1" kern="1200" dirty="0">
            <a:solidFill>
              <a:schemeClr val="bg2"/>
            </a:solidFill>
            <a:latin typeface="+mn-lt"/>
          </a:endParaRPr>
        </a:p>
      </dsp:txBody>
      <dsp:txXfrm>
        <a:off x="3364009" y="219774"/>
        <a:ext cx="1697475" cy="1053960"/>
      </dsp:txXfrm>
    </dsp:sp>
    <dsp:sp modelId="{F1A19FC9-6498-49D2-A6D5-3EE67128A56B}">
      <dsp:nvSpPr>
        <dsp:cNvPr id="0" name=""/>
        <dsp:cNvSpPr/>
      </dsp:nvSpPr>
      <dsp:spPr>
        <a:xfrm>
          <a:off x="979668" y="1614102"/>
          <a:ext cx="1763055" cy="1119540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>
              <a:lumMod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9EEE73-F6E0-403D-B104-A31D00F98797}">
      <dsp:nvSpPr>
        <dsp:cNvPr id="0" name=""/>
        <dsp:cNvSpPr/>
      </dsp:nvSpPr>
      <dsp:spPr>
        <a:xfrm>
          <a:off x="1175563" y="1800203"/>
          <a:ext cx="1763055" cy="1119540"/>
        </a:xfrm>
        <a:prstGeom prst="roundRect">
          <a:avLst>
            <a:gd name="adj" fmla="val 10000"/>
          </a:avLst>
        </a:prstGeom>
        <a:solidFill>
          <a:schemeClr val="accent1">
            <a:lumMod val="50000"/>
            <a:alpha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2"/>
              </a:solidFill>
            </a:rPr>
            <a:t>Competency standard 2.1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kern="1200" dirty="0">
              <a:solidFill>
                <a:schemeClr val="bg2"/>
              </a:solidFill>
            </a:rPr>
            <a:t>Patient consultation</a:t>
          </a:r>
          <a:endParaRPr lang="en-US" sz="1500" kern="1200" dirty="0">
            <a:solidFill>
              <a:schemeClr val="bg2"/>
            </a:solidFill>
          </a:endParaRPr>
        </a:p>
      </dsp:txBody>
      <dsp:txXfrm>
        <a:off x="1208353" y="1832993"/>
        <a:ext cx="1697475" cy="1053960"/>
      </dsp:txXfrm>
    </dsp:sp>
    <dsp:sp modelId="{1CDD9B2C-8576-4CFD-A55F-FE9000B3CC6E}">
      <dsp:nvSpPr>
        <dsp:cNvPr id="0" name=""/>
        <dsp:cNvSpPr/>
      </dsp:nvSpPr>
      <dsp:spPr>
        <a:xfrm>
          <a:off x="980479" y="3265475"/>
          <a:ext cx="1763055" cy="1119540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>
              <a:lumMod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AF3CC-7D28-4E64-A025-680491B30783}">
      <dsp:nvSpPr>
        <dsp:cNvPr id="0" name=""/>
        <dsp:cNvSpPr/>
      </dsp:nvSpPr>
      <dsp:spPr>
        <a:xfrm>
          <a:off x="1176374" y="3451575"/>
          <a:ext cx="1763055" cy="1119540"/>
        </a:xfrm>
        <a:prstGeom prst="roundRect">
          <a:avLst>
            <a:gd name="adj" fmla="val 10000"/>
          </a:avLst>
        </a:prstGeom>
        <a:solidFill>
          <a:schemeClr val="accent1">
            <a:lumMod val="50000"/>
            <a:alpha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kern="1200" noProof="0" dirty="0">
              <a:solidFill>
                <a:schemeClr val="bg2"/>
              </a:solidFill>
            </a:rPr>
            <a:t>Behavioural</a:t>
          </a:r>
          <a:r>
            <a:rPr lang="en-US" sz="1500" kern="1200" dirty="0">
              <a:solidFill>
                <a:schemeClr val="bg2"/>
              </a:solidFill>
            </a:rPr>
            <a:t> statements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solidFill>
                <a:schemeClr val="bg2"/>
              </a:solidFill>
            </a:rPr>
            <a:t>a,b,c,d,e,f,g,h</a:t>
          </a:r>
          <a:endParaRPr lang="en-US" sz="1500" kern="1200" dirty="0">
            <a:solidFill>
              <a:schemeClr val="bg2"/>
            </a:solidFill>
          </a:endParaRPr>
        </a:p>
      </dsp:txBody>
      <dsp:txXfrm>
        <a:off x="1209164" y="3484365"/>
        <a:ext cx="1697475" cy="1053960"/>
      </dsp:txXfrm>
    </dsp:sp>
    <dsp:sp modelId="{313324D0-8A64-4F72-94D1-75517ECEE7D2}">
      <dsp:nvSpPr>
        <dsp:cNvPr id="0" name=""/>
        <dsp:cNvSpPr/>
      </dsp:nvSpPr>
      <dsp:spPr>
        <a:xfrm>
          <a:off x="3135324" y="1633179"/>
          <a:ext cx="1763055" cy="1119540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>
              <a:lumMod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23C9B-F1E9-4E1E-8E94-53C36EEDF8E3}">
      <dsp:nvSpPr>
        <dsp:cNvPr id="0" name=""/>
        <dsp:cNvSpPr/>
      </dsp:nvSpPr>
      <dsp:spPr>
        <a:xfrm>
          <a:off x="3331219" y="1819280"/>
          <a:ext cx="1763055" cy="1119540"/>
        </a:xfrm>
        <a:prstGeom prst="roundRect">
          <a:avLst>
            <a:gd name="adj" fmla="val 10000"/>
          </a:avLst>
        </a:prstGeom>
        <a:solidFill>
          <a:schemeClr val="accent1">
            <a:lumMod val="50000"/>
            <a:alpha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2"/>
              </a:solidFill>
            </a:rPr>
            <a:t>Competency standard 2.2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kern="1200" dirty="0">
              <a:solidFill>
                <a:schemeClr val="bg2"/>
              </a:solidFill>
            </a:rPr>
            <a:t>Patient counselling</a:t>
          </a:r>
          <a:endParaRPr lang="en-US" sz="1500" kern="1200" dirty="0">
            <a:solidFill>
              <a:schemeClr val="bg2"/>
            </a:solidFill>
          </a:endParaRPr>
        </a:p>
      </dsp:txBody>
      <dsp:txXfrm>
        <a:off x="3364009" y="1852070"/>
        <a:ext cx="1697475" cy="1053960"/>
      </dsp:txXfrm>
    </dsp:sp>
    <dsp:sp modelId="{01D8410D-0467-47D8-AE38-1F828B1CA669}">
      <dsp:nvSpPr>
        <dsp:cNvPr id="0" name=""/>
        <dsp:cNvSpPr/>
      </dsp:nvSpPr>
      <dsp:spPr>
        <a:xfrm>
          <a:off x="3135324" y="3265475"/>
          <a:ext cx="1763055" cy="1119540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>
              <a:lumMod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726F1-CA7E-4600-8D06-0AB350D4AFE3}">
      <dsp:nvSpPr>
        <dsp:cNvPr id="0" name=""/>
        <dsp:cNvSpPr/>
      </dsp:nvSpPr>
      <dsp:spPr>
        <a:xfrm>
          <a:off x="3331219" y="3451575"/>
          <a:ext cx="1763055" cy="1119540"/>
        </a:xfrm>
        <a:prstGeom prst="roundRect">
          <a:avLst>
            <a:gd name="adj" fmla="val 10000"/>
          </a:avLst>
        </a:prstGeom>
        <a:solidFill>
          <a:schemeClr val="accent1">
            <a:lumMod val="50000"/>
            <a:alpha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kern="1200" noProof="0" dirty="0">
              <a:solidFill>
                <a:schemeClr val="bg2"/>
              </a:solidFill>
            </a:rPr>
            <a:t>Behavioural</a:t>
          </a:r>
          <a:r>
            <a:rPr lang="en-US" sz="1500" kern="1200" dirty="0">
              <a:solidFill>
                <a:schemeClr val="bg2"/>
              </a:solidFill>
            </a:rPr>
            <a:t> statements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solidFill>
                <a:schemeClr val="bg2"/>
              </a:solidFill>
            </a:rPr>
            <a:t>a,b,c,d,e,f,g,h,i</a:t>
          </a:r>
          <a:endParaRPr lang="en-US" sz="1500" kern="1200" dirty="0">
            <a:solidFill>
              <a:schemeClr val="bg2"/>
            </a:solidFill>
          </a:endParaRPr>
        </a:p>
      </dsp:txBody>
      <dsp:txXfrm>
        <a:off x="3364009" y="3484365"/>
        <a:ext cx="1697475" cy="1053960"/>
      </dsp:txXfrm>
    </dsp:sp>
    <dsp:sp modelId="{A9C7C0C8-7DE2-4F5A-AB9A-02A9CB3638B4}">
      <dsp:nvSpPr>
        <dsp:cNvPr id="0" name=""/>
        <dsp:cNvSpPr/>
      </dsp:nvSpPr>
      <dsp:spPr>
        <a:xfrm>
          <a:off x="5290170" y="1633179"/>
          <a:ext cx="1763055" cy="1119540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C265A-4B37-438B-8C1F-F261C0D2A5C8}">
      <dsp:nvSpPr>
        <dsp:cNvPr id="0" name=""/>
        <dsp:cNvSpPr/>
      </dsp:nvSpPr>
      <dsp:spPr>
        <a:xfrm>
          <a:off x="5486065" y="1819280"/>
          <a:ext cx="1763055" cy="1119540"/>
        </a:xfrm>
        <a:prstGeom prst="roundRect">
          <a:avLst>
            <a:gd name="adj" fmla="val 10000"/>
          </a:avLst>
        </a:prstGeom>
        <a:solidFill>
          <a:schemeClr val="accent1">
            <a:lumMod val="50000"/>
            <a:alpha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2"/>
              </a:solidFill>
            </a:rPr>
            <a:t>PLUS: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2"/>
              </a:solidFill>
            </a:rPr>
            <a:t> CS 2.3 to 2.8</a:t>
          </a:r>
        </a:p>
      </dsp:txBody>
      <dsp:txXfrm>
        <a:off x="5518855" y="1852070"/>
        <a:ext cx="1697475" cy="1053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CDE49-859B-413D-808E-35483E388662}">
      <dsp:nvSpPr>
        <dsp:cNvPr id="0" name=""/>
        <dsp:cNvSpPr/>
      </dsp:nvSpPr>
      <dsp:spPr>
        <a:xfrm>
          <a:off x="1469644" y="301722"/>
          <a:ext cx="2292033" cy="2292033"/>
        </a:xfrm>
        <a:prstGeom prst="pieWedg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>
              <a:solidFill>
                <a:srgbClr val="FFFFFF"/>
              </a:solidFill>
              <a:latin typeface="Arial"/>
              <a:ea typeface="+mn-ea"/>
              <a:cs typeface="Times New Roman"/>
            </a:rPr>
            <a:t>Reflection</a:t>
          </a:r>
        </a:p>
      </dsp:txBody>
      <dsp:txXfrm>
        <a:off x="2140965" y="973043"/>
        <a:ext cx="1620712" cy="1620712"/>
      </dsp:txXfrm>
    </dsp:sp>
    <dsp:sp modelId="{11DB9228-8177-48D2-8529-C5BBAB7696B1}">
      <dsp:nvSpPr>
        <dsp:cNvPr id="0" name=""/>
        <dsp:cNvSpPr/>
      </dsp:nvSpPr>
      <dsp:spPr>
        <a:xfrm rot="5400000">
          <a:off x="3867544" y="301722"/>
          <a:ext cx="2292033" cy="2292033"/>
        </a:xfrm>
        <a:prstGeom prst="pieWedg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>
              <a:solidFill>
                <a:srgbClr val="FFFFFF"/>
              </a:solidFill>
              <a:latin typeface="Arial"/>
              <a:ea typeface="+mn-ea"/>
              <a:cs typeface="Times New Roman"/>
            </a:rPr>
            <a:t>Planning</a:t>
          </a:r>
          <a:endParaRPr lang="en-ZA" sz="1800" kern="1200" dirty="0">
            <a:solidFill>
              <a:srgbClr val="FFFFFF"/>
            </a:solidFill>
            <a:latin typeface="Arial"/>
            <a:ea typeface="+mn-ea"/>
            <a:cs typeface="Times New Roman"/>
          </a:endParaRPr>
        </a:p>
      </dsp:txBody>
      <dsp:txXfrm rot="-5400000">
        <a:off x="3867544" y="973043"/>
        <a:ext cx="1620712" cy="1620712"/>
      </dsp:txXfrm>
    </dsp:sp>
    <dsp:sp modelId="{695BD06E-F998-4996-9BFB-46585ED7779B}">
      <dsp:nvSpPr>
        <dsp:cNvPr id="0" name=""/>
        <dsp:cNvSpPr/>
      </dsp:nvSpPr>
      <dsp:spPr>
        <a:xfrm rot="10800000">
          <a:off x="3867544" y="2699623"/>
          <a:ext cx="2292033" cy="2292033"/>
        </a:xfrm>
        <a:prstGeom prst="pieWedg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>
              <a:solidFill>
                <a:srgbClr val="FFFFFF"/>
              </a:solidFill>
              <a:latin typeface="Arial"/>
              <a:ea typeface="+mn-ea"/>
              <a:cs typeface="Times New Roman"/>
            </a:rPr>
            <a:t>Implementation</a:t>
          </a:r>
        </a:p>
      </dsp:txBody>
      <dsp:txXfrm rot="10800000">
        <a:off x="3867544" y="2699623"/>
        <a:ext cx="1620712" cy="1620712"/>
      </dsp:txXfrm>
    </dsp:sp>
    <dsp:sp modelId="{29AB6904-20C1-4F99-8A4B-6A445FBD10F4}">
      <dsp:nvSpPr>
        <dsp:cNvPr id="0" name=""/>
        <dsp:cNvSpPr/>
      </dsp:nvSpPr>
      <dsp:spPr>
        <a:xfrm rot="16200000">
          <a:off x="1469644" y="2699623"/>
          <a:ext cx="2292033" cy="2292033"/>
        </a:xfrm>
        <a:prstGeom prst="pieWedg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>
              <a:solidFill>
                <a:srgbClr val="FFFFFF"/>
              </a:solidFill>
              <a:latin typeface="Arial"/>
              <a:ea typeface="+mn-ea"/>
              <a:cs typeface="Times New Roman"/>
            </a:rPr>
            <a:t>Evaluation</a:t>
          </a:r>
          <a:endParaRPr lang="en-ZA" sz="2100" kern="1200" dirty="0">
            <a:solidFill>
              <a:srgbClr val="FFFFFF"/>
            </a:solidFill>
            <a:latin typeface="Arial"/>
            <a:ea typeface="+mn-ea"/>
            <a:cs typeface="Times New Roman"/>
          </a:endParaRPr>
        </a:p>
      </dsp:txBody>
      <dsp:txXfrm rot="5400000">
        <a:off x="2140965" y="2699623"/>
        <a:ext cx="1620712" cy="1620712"/>
      </dsp:txXfrm>
    </dsp:sp>
    <dsp:sp modelId="{2EDA8878-A0B0-4C55-99EE-8CDE0353C2E8}">
      <dsp:nvSpPr>
        <dsp:cNvPr id="0" name=""/>
        <dsp:cNvSpPr/>
      </dsp:nvSpPr>
      <dsp:spPr>
        <a:xfrm>
          <a:off x="3112069" y="1844035"/>
          <a:ext cx="1405083" cy="1339332"/>
        </a:xfrm>
        <a:prstGeom prst="circularArrow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9437BDE0-CBEB-4F6A-8F6C-0547621EC153}">
      <dsp:nvSpPr>
        <dsp:cNvPr id="0" name=""/>
        <dsp:cNvSpPr/>
      </dsp:nvSpPr>
      <dsp:spPr>
        <a:xfrm rot="10800000">
          <a:off x="3188629" y="2010527"/>
          <a:ext cx="1328519" cy="1341947"/>
        </a:xfrm>
        <a:prstGeom prst="circularArrow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7A543-0419-46B2-B18A-AC7686B30A44}">
      <dsp:nvSpPr>
        <dsp:cNvPr id="0" name=""/>
        <dsp:cNvSpPr/>
      </dsp:nvSpPr>
      <dsp:spPr>
        <a:xfrm>
          <a:off x="2836550" y="2869398"/>
          <a:ext cx="1965831" cy="1965831"/>
        </a:xfrm>
        <a:prstGeom prst="ellipse">
          <a:avLst/>
        </a:prstGeom>
        <a:solidFill>
          <a:srgbClr val="0000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500" b="1" kern="1200" dirty="0">
              <a:solidFill>
                <a:srgbClr val="FFFF00"/>
              </a:solidFill>
            </a:rPr>
            <a:t>EVIDENCE</a:t>
          </a:r>
        </a:p>
      </dsp:txBody>
      <dsp:txXfrm>
        <a:off x="3124439" y="3157287"/>
        <a:ext cx="1390053" cy="1390053"/>
      </dsp:txXfrm>
    </dsp:sp>
    <dsp:sp modelId="{AC1EAD98-1807-43BC-BC3F-CED5C0B44E1D}">
      <dsp:nvSpPr>
        <dsp:cNvPr id="0" name=""/>
        <dsp:cNvSpPr/>
      </dsp:nvSpPr>
      <dsp:spPr>
        <a:xfrm rot="10800000">
          <a:off x="934354" y="3572183"/>
          <a:ext cx="1797574" cy="560261"/>
        </a:xfrm>
        <a:prstGeom prst="leftArrow">
          <a:avLst>
            <a:gd name="adj1" fmla="val 60000"/>
            <a:gd name="adj2" fmla="val 50000"/>
          </a:avLst>
        </a:prstGeom>
        <a:solidFill>
          <a:schemeClr val="tx1">
            <a:lumMod val="6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21FCD7-39BD-4BDA-ADBF-F9E48803E89B}">
      <dsp:nvSpPr>
        <dsp:cNvPr id="0" name=""/>
        <dsp:cNvSpPr/>
      </dsp:nvSpPr>
      <dsp:spPr>
        <a:xfrm>
          <a:off x="584" y="3105298"/>
          <a:ext cx="1867539" cy="1494031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3000" kern="1200" dirty="0"/>
            <a:t>Annotated</a:t>
          </a:r>
        </a:p>
      </dsp:txBody>
      <dsp:txXfrm>
        <a:off x="44343" y="3149057"/>
        <a:ext cx="1780021" cy="1406513"/>
      </dsp:txXfrm>
    </dsp:sp>
    <dsp:sp modelId="{15271999-ADF2-4862-A35A-0B484ED8AD9F}">
      <dsp:nvSpPr>
        <dsp:cNvPr id="0" name=""/>
        <dsp:cNvSpPr/>
      </dsp:nvSpPr>
      <dsp:spPr>
        <a:xfrm rot="13500000">
          <a:off x="1516135" y="2167640"/>
          <a:ext cx="1797574" cy="560261"/>
        </a:xfrm>
        <a:prstGeom prst="lef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162BFC-A834-4117-83A9-A3931DA76AB1}">
      <dsp:nvSpPr>
        <dsp:cNvPr id="0" name=""/>
        <dsp:cNvSpPr/>
      </dsp:nvSpPr>
      <dsp:spPr>
        <a:xfrm>
          <a:off x="845614" y="1065216"/>
          <a:ext cx="1867539" cy="1494031"/>
        </a:xfrm>
        <a:prstGeom prst="roundRect">
          <a:avLst>
            <a:gd name="adj" fmla="val 10000"/>
          </a:avLst>
        </a:prstGeom>
        <a:solidFill>
          <a:srgbClr val="CC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3000" kern="1200"/>
            <a:t>Current</a:t>
          </a:r>
          <a:endParaRPr lang="en-ZA" sz="3000" kern="1200" dirty="0"/>
        </a:p>
      </dsp:txBody>
      <dsp:txXfrm>
        <a:off x="889373" y="1108975"/>
        <a:ext cx="1780021" cy="1406513"/>
      </dsp:txXfrm>
    </dsp:sp>
    <dsp:sp modelId="{95F7DB83-DA6E-42CE-86C2-764F8DADD1E3}">
      <dsp:nvSpPr>
        <dsp:cNvPr id="0" name=""/>
        <dsp:cNvSpPr/>
      </dsp:nvSpPr>
      <dsp:spPr>
        <a:xfrm rot="16200000">
          <a:off x="2920678" y="1585859"/>
          <a:ext cx="1797574" cy="560261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079248-96D2-4E94-8B30-02AD296676C3}">
      <dsp:nvSpPr>
        <dsp:cNvPr id="0" name=""/>
        <dsp:cNvSpPr/>
      </dsp:nvSpPr>
      <dsp:spPr>
        <a:xfrm>
          <a:off x="2885696" y="220187"/>
          <a:ext cx="1867539" cy="1494031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3000" kern="1200" dirty="0"/>
            <a:t>Valid</a:t>
          </a:r>
        </a:p>
      </dsp:txBody>
      <dsp:txXfrm>
        <a:off x="2929455" y="263946"/>
        <a:ext cx="1780021" cy="1406513"/>
      </dsp:txXfrm>
    </dsp:sp>
    <dsp:sp modelId="{8C10D212-CDA9-4051-B78C-D81934594A32}">
      <dsp:nvSpPr>
        <dsp:cNvPr id="0" name=""/>
        <dsp:cNvSpPr/>
      </dsp:nvSpPr>
      <dsp:spPr>
        <a:xfrm rot="18900000">
          <a:off x="4325221" y="2167640"/>
          <a:ext cx="1797574" cy="560261"/>
        </a:xfrm>
        <a:prstGeom prst="lef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A6BB44-2D24-4716-B581-4FBD2F8DB58B}">
      <dsp:nvSpPr>
        <dsp:cNvPr id="0" name=""/>
        <dsp:cNvSpPr/>
      </dsp:nvSpPr>
      <dsp:spPr>
        <a:xfrm>
          <a:off x="4925777" y="1065216"/>
          <a:ext cx="1867539" cy="1494031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3000" kern="1200" dirty="0"/>
            <a:t>Authentic</a:t>
          </a:r>
        </a:p>
      </dsp:txBody>
      <dsp:txXfrm>
        <a:off x="4969536" y="1108975"/>
        <a:ext cx="1780021" cy="1406513"/>
      </dsp:txXfrm>
    </dsp:sp>
    <dsp:sp modelId="{759A8F2D-8BD7-4CEE-A852-644D4EB6D081}">
      <dsp:nvSpPr>
        <dsp:cNvPr id="0" name=""/>
        <dsp:cNvSpPr/>
      </dsp:nvSpPr>
      <dsp:spPr>
        <a:xfrm>
          <a:off x="4738947" y="3604303"/>
          <a:ext cx="1797574" cy="560261"/>
        </a:xfrm>
        <a:prstGeom prst="lef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460926-D3B2-4F2C-8995-94C66549C507}">
      <dsp:nvSpPr>
        <dsp:cNvPr id="0" name=""/>
        <dsp:cNvSpPr/>
      </dsp:nvSpPr>
      <dsp:spPr>
        <a:xfrm>
          <a:off x="5770807" y="3105298"/>
          <a:ext cx="1867539" cy="1494031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3000" kern="1200" dirty="0"/>
            <a:t>Sufficient</a:t>
          </a:r>
        </a:p>
      </dsp:txBody>
      <dsp:txXfrm>
        <a:off x="5814566" y="3149057"/>
        <a:ext cx="1780021" cy="14065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7A543-0419-46B2-B18A-AC7686B30A44}">
      <dsp:nvSpPr>
        <dsp:cNvPr id="0" name=""/>
        <dsp:cNvSpPr/>
      </dsp:nvSpPr>
      <dsp:spPr>
        <a:xfrm>
          <a:off x="85822" y="1691601"/>
          <a:ext cx="1663938" cy="1525848"/>
        </a:xfrm>
        <a:prstGeom prst="ellipse">
          <a:avLst/>
        </a:prstGeom>
        <a:solidFill>
          <a:srgbClr val="0000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b="1" kern="1200" dirty="0">
              <a:solidFill>
                <a:srgbClr val="FFFF00"/>
              </a:solidFill>
            </a:rPr>
            <a:t>EVIDENCE</a:t>
          </a:r>
        </a:p>
      </dsp:txBody>
      <dsp:txXfrm>
        <a:off x="329500" y="1915056"/>
        <a:ext cx="1176582" cy="1078938"/>
      </dsp:txXfrm>
    </dsp:sp>
    <dsp:sp modelId="{AC1EAD98-1807-43BC-BC3F-CED5C0B44E1D}">
      <dsp:nvSpPr>
        <dsp:cNvPr id="0" name=""/>
        <dsp:cNvSpPr/>
      </dsp:nvSpPr>
      <dsp:spPr>
        <a:xfrm rot="16253421">
          <a:off x="390649" y="1166987"/>
          <a:ext cx="821401" cy="474222"/>
        </a:xfrm>
        <a:prstGeom prst="lef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21FCD7-39BD-4BDA-ADBF-F9E48803E89B}">
      <dsp:nvSpPr>
        <dsp:cNvPr id="0" name=""/>
        <dsp:cNvSpPr/>
      </dsp:nvSpPr>
      <dsp:spPr>
        <a:xfrm>
          <a:off x="103944" y="190253"/>
          <a:ext cx="1580741" cy="1264593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3400" kern="1200" dirty="0"/>
            <a:t>Current</a:t>
          </a:r>
        </a:p>
      </dsp:txBody>
      <dsp:txXfrm>
        <a:off x="140983" y="227292"/>
        <a:ext cx="1506663" cy="11905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7A543-0419-46B2-B18A-AC7686B30A44}">
      <dsp:nvSpPr>
        <dsp:cNvPr id="0" name=""/>
        <dsp:cNvSpPr/>
      </dsp:nvSpPr>
      <dsp:spPr>
        <a:xfrm>
          <a:off x="85822" y="1691601"/>
          <a:ext cx="1663938" cy="1525848"/>
        </a:xfrm>
        <a:prstGeom prst="ellipse">
          <a:avLst/>
        </a:prstGeom>
        <a:solidFill>
          <a:srgbClr val="0000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b="1" kern="1200" dirty="0">
              <a:solidFill>
                <a:srgbClr val="FFFF00"/>
              </a:solidFill>
            </a:rPr>
            <a:t>EVIDENCE</a:t>
          </a:r>
        </a:p>
      </dsp:txBody>
      <dsp:txXfrm>
        <a:off x="329500" y="1915056"/>
        <a:ext cx="1176582" cy="1078938"/>
      </dsp:txXfrm>
    </dsp:sp>
    <dsp:sp modelId="{BB47A28D-1D70-417A-9F7E-8434269CF4EB}">
      <dsp:nvSpPr>
        <dsp:cNvPr id="0" name=""/>
        <dsp:cNvSpPr/>
      </dsp:nvSpPr>
      <dsp:spPr>
        <a:xfrm rot="16065770">
          <a:off x="444184" y="1076445"/>
          <a:ext cx="850576" cy="474222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F8C0F6-0233-4300-A0AD-6E375EEAC3F2}">
      <dsp:nvSpPr>
        <dsp:cNvPr id="0" name=""/>
        <dsp:cNvSpPr/>
      </dsp:nvSpPr>
      <dsp:spPr>
        <a:xfrm>
          <a:off x="62500" y="160398"/>
          <a:ext cx="1580741" cy="1264593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5200" kern="1200" dirty="0"/>
            <a:t>Valid</a:t>
          </a:r>
        </a:p>
      </dsp:txBody>
      <dsp:txXfrm>
        <a:off x="99539" y="197437"/>
        <a:ext cx="1506663" cy="11905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7A543-0419-46B2-B18A-AC7686B30A44}">
      <dsp:nvSpPr>
        <dsp:cNvPr id="0" name=""/>
        <dsp:cNvSpPr/>
      </dsp:nvSpPr>
      <dsp:spPr>
        <a:xfrm>
          <a:off x="85822" y="1691601"/>
          <a:ext cx="1663938" cy="1525848"/>
        </a:xfrm>
        <a:prstGeom prst="ellipse">
          <a:avLst/>
        </a:prstGeom>
        <a:solidFill>
          <a:srgbClr val="0000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b="1" kern="1200" dirty="0">
              <a:solidFill>
                <a:srgbClr val="FFFF00"/>
              </a:solidFill>
            </a:rPr>
            <a:t>EVIDENCE</a:t>
          </a:r>
        </a:p>
      </dsp:txBody>
      <dsp:txXfrm>
        <a:off x="329500" y="1915056"/>
        <a:ext cx="1176582" cy="1078938"/>
      </dsp:txXfrm>
    </dsp:sp>
    <dsp:sp modelId="{BB47A28D-1D70-417A-9F7E-8434269CF4EB}">
      <dsp:nvSpPr>
        <dsp:cNvPr id="0" name=""/>
        <dsp:cNvSpPr/>
      </dsp:nvSpPr>
      <dsp:spPr>
        <a:xfrm rot="16065770">
          <a:off x="444184" y="1076445"/>
          <a:ext cx="850576" cy="474222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F8C0F6-0233-4300-A0AD-6E375EEAC3F2}">
      <dsp:nvSpPr>
        <dsp:cNvPr id="0" name=""/>
        <dsp:cNvSpPr/>
      </dsp:nvSpPr>
      <dsp:spPr>
        <a:xfrm>
          <a:off x="62500" y="160398"/>
          <a:ext cx="1580741" cy="1264593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5200" kern="1200" dirty="0"/>
            <a:t>Valid</a:t>
          </a:r>
        </a:p>
      </dsp:txBody>
      <dsp:txXfrm>
        <a:off x="99539" y="197437"/>
        <a:ext cx="1506663" cy="11905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7A543-0419-46B2-B18A-AC7686B30A44}">
      <dsp:nvSpPr>
        <dsp:cNvPr id="0" name=""/>
        <dsp:cNvSpPr/>
      </dsp:nvSpPr>
      <dsp:spPr>
        <a:xfrm>
          <a:off x="85822" y="1691601"/>
          <a:ext cx="1663938" cy="1525848"/>
        </a:xfrm>
        <a:prstGeom prst="ellipse">
          <a:avLst/>
        </a:prstGeom>
        <a:solidFill>
          <a:srgbClr val="0000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b="1" kern="1200" dirty="0">
              <a:solidFill>
                <a:srgbClr val="FFFF00"/>
              </a:solidFill>
            </a:rPr>
            <a:t>EVIDENCE</a:t>
          </a:r>
        </a:p>
      </dsp:txBody>
      <dsp:txXfrm>
        <a:off x="329500" y="1915056"/>
        <a:ext cx="1176582" cy="1078938"/>
      </dsp:txXfrm>
    </dsp:sp>
    <dsp:sp modelId="{AC1EAD98-1807-43BC-BC3F-CED5C0B44E1D}">
      <dsp:nvSpPr>
        <dsp:cNvPr id="0" name=""/>
        <dsp:cNvSpPr/>
      </dsp:nvSpPr>
      <dsp:spPr>
        <a:xfrm rot="16119888">
          <a:off x="348524" y="1172974"/>
          <a:ext cx="813251" cy="474222"/>
        </a:xfrm>
        <a:prstGeom prst="lef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21FCD7-39BD-4BDA-ADBF-F9E48803E89B}">
      <dsp:nvSpPr>
        <dsp:cNvPr id="0" name=""/>
        <dsp:cNvSpPr/>
      </dsp:nvSpPr>
      <dsp:spPr>
        <a:xfrm>
          <a:off x="41036" y="200848"/>
          <a:ext cx="1580741" cy="1264593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700" kern="1200" dirty="0"/>
            <a:t>Authentic</a:t>
          </a:r>
        </a:p>
      </dsp:txBody>
      <dsp:txXfrm>
        <a:off x="78075" y="237887"/>
        <a:ext cx="1506663" cy="11905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7A543-0419-46B2-B18A-AC7686B30A44}">
      <dsp:nvSpPr>
        <dsp:cNvPr id="0" name=""/>
        <dsp:cNvSpPr/>
      </dsp:nvSpPr>
      <dsp:spPr>
        <a:xfrm>
          <a:off x="85822" y="1691601"/>
          <a:ext cx="1663938" cy="1525848"/>
        </a:xfrm>
        <a:prstGeom prst="ellipse">
          <a:avLst/>
        </a:prstGeom>
        <a:solidFill>
          <a:srgbClr val="0000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b="1" kern="1200" dirty="0">
              <a:solidFill>
                <a:srgbClr val="FFFF00"/>
              </a:solidFill>
            </a:rPr>
            <a:t>EVIDENCE</a:t>
          </a:r>
        </a:p>
      </dsp:txBody>
      <dsp:txXfrm>
        <a:off x="329500" y="1915056"/>
        <a:ext cx="1176582" cy="1078938"/>
      </dsp:txXfrm>
    </dsp:sp>
    <dsp:sp modelId="{AC1EAD98-1807-43BC-BC3F-CED5C0B44E1D}">
      <dsp:nvSpPr>
        <dsp:cNvPr id="0" name=""/>
        <dsp:cNvSpPr/>
      </dsp:nvSpPr>
      <dsp:spPr>
        <a:xfrm rot="16200000">
          <a:off x="355609" y="1153298"/>
          <a:ext cx="846614" cy="474222"/>
        </a:xfrm>
        <a:prstGeom prst="lef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21FCD7-39BD-4BDA-ADBF-F9E48803E89B}">
      <dsp:nvSpPr>
        <dsp:cNvPr id="0" name=""/>
        <dsp:cNvSpPr/>
      </dsp:nvSpPr>
      <dsp:spPr>
        <a:xfrm>
          <a:off x="77788" y="164104"/>
          <a:ext cx="1580741" cy="1264593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800" kern="1200" dirty="0"/>
            <a:t>Sufficient</a:t>
          </a:r>
        </a:p>
      </dsp:txBody>
      <dsp:txXfrm>
        <a:off x="114827" y="201143"/>
        <a:ext cx="1506663" cy="11905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81394-D797-4869-A93F-775ABBC1C03D}">
      <dsp:nvSpPr>
        <dsp:cNvPr id="0" name=""/>
        <dsp:cNvSpPr/>
      </dsp:nvSpPr>
      <dsp:spPr>
        <a:xfrm>
          <a:off x="3049683" y="-129025"/>
          <a:ext cx="2112370" cy="1863209"/>
        </a:xfrm>
        <a:prstGeom prst="ellipse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3200" b="1" kern="1200" dirty="0">
              <a:solidFill>
                <a:schemeClr val="bg1"/>
              </a:solidFill>
            </a:rPr>
            <a:t>Learn</a:t>
          </a:r>
        </a:p>
      </dsp:txBody>
      <dsp:txXfrm>
        <a:off x="3359032" y="143836"/>
        <a:ext cx="1493672" cy="1317487"/>
      </dsp:txXfrm>
    </dsp:sp>
    <dsp:sp modelId="{72CCACDD-EBAF-4E8E-9EA2-8A8F112A1084}">
      <dsp:nvSpPr>
        <dsp:cNvPr id="0" name=""/>
        <dsp:cNvSpPr/>
      </dsp:nvSpPr>
      <dsp:spPr>
        <a:xfrm rot="1737191">
          <a:off x="5058521" y="1129617"/>
          <a:ext cx="192554" cy="50654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2100" kern="1200"/>
        </a:p>
      </dsp:txBody>
      <dsp:txXfrm>
        <a:off x="5062131" y="1216944"/>
        <a:ext cx="134788" cy="303929"/>
      </dsp:txXfrm>
    </dsp:sp>
    <dsp:sp modelId="{6B96944A-2201-47A4-9C2F-BCD063AA2851}">
      <dsp:nvSpPr>
        <dsp:cNvPr id="0" name=""/>
        <dsp:cNvSpPr/>
      </dsp:nvSpPr>
      <dsp:spPr>
        <a:xfrm>
          <a:off x="5151157" y="1019169"/>
          <a:ext cx="2193658" cy="1937037"/>
        </a:xfrm>
        <a:prstGeom prst="ellips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b="1" kern="1200" dirty="0">
              <a:solidFill>
                <a:schemeClr val="bg1"/>
              </a:solidFill>
            </a:rPr>
            <a:t>Experience</a:t>
          </a:r>
        </a:p>
      </dsp:txBody>
      <dsp:txXfrm>
        <a:off x="5472411" y="1302842"/>
        <a:ext cx="1551150" cy="1369691"/>
      </dsp:txXfrm>
    </dsp:sp>
    <dsp:sp modelId="{C9C83511-77BD-41FA-80F8-6F6EBA12860B}">
      <dsp:nvSpPr>
        <dsp:cNvPr id="0" name=""/>
        <dsp:cNvSpPr/>
      </dsp:nvSpPr>
      <dsp:spPr>
        <a:xfrm rot="6436728">
          <a:off x="5834372" y="2807719"/>
          <a:ext cx="159505" cy="50654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2100" kern="1200"/>
        </a:p>
      </dsp:txBody>
      <dsp:txXfrm rot="10800000">
        <a:off x="5865404" y="2886182"/>
        <a:ext cx="111654" cy="303929"/>
      </dsp:txXfrm>
    </dsp:sp>
    <dsp:sp modelId="{683FBA4F-7300-4650-A9F9-4F066C6CBF3C}">
      <dsp:nvSpPr>
        <dsp:cNvPr id="0" name=""/>
        <dsp:cNvSpPr/>
      </dsp:nvSpPr>
      <dsp:spPr>
        <a:xfrm>
          <a:off x="4391495" y="3175195"/>
          <a:ext cx="2349089" cy="2009650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200" b="1" kern="1200" dirty="0">
              <a:solidFill>
                <a:schemeClr val="bg1"/>
              </a:solidFill>
            </a:rPr>
            <a:t>Develop</a:t>
          </a:r>
        </a:p>
      </dsp:txBody>
      <dsp:txXfrm>
        <a:off x="4735511" y="3469501"/>
        <a:ext cx="1661057" cy="1421038"/>
      </dsp:txXfrm>
    </dsp:sp>
    <dsp:sp modelId="{5E92C8B8-03CD-424F-A460-7EE2FEFB266A}">
      <dsp:nvSpPr>
        <dsp:cNvPr id="0" name=""/>
        <dsp:cNvSpPr/>
      </dsp:nvSpPr>
      <dsp:spPr>
        <a:xfrm rot="10800000">
          <a:off x="3731476" y="3926747"/>
          <a:ext cx="466413" cy="50654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2100" kern="1200"/>
        </a:p>
      </dsp:txBody>
      <dsp:txXfrm rot="10800000">
        <a:off x="3871400" y="4028056"/>
        <a:ext cx="326489" cy="303929"/>
      </dsp:txXfrm>
    </dsp:sp>
    <dsp:sp modelId="{A82FAC89-5CED-4E4A-9F62-E00777F8BB5A}">
      <dsp:nvSpPr>
        <dsp:cNvPr id="0" name=""/>
        <dsp:cNvSpPr/>
      </dsp:nvSpPr>
      <dsp:spPr>
        <a:xfrm>
          <a:off x="1338044" y="3174152"/>
          <a:ext cx="2173426" cy="2011736"/>
        </a:xfrm>
        <a:prstGeom prst="ellipse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b="1" kern="1200" dirty="0">
              <a:solidFill>
                <a:schemeClr val="bg1"/>
              </a:solidFill>
            </a:rPr>
            <a:t>Succeed</a:t>
          </a:r>
        </a:p>
      </dsp:txBody>
      <dsp:txXfrm>
        <a:off x="1656335" y="3468764"/>
        <a:ext cx="1536844" cy="1422512"/>
      </dsp:txXfrm>
    </dsp:sp>
    <dsp:sp modelId="{C59D407A-A539-4AE3-8A6B-6BA52F39B8A2}">
      <dsp:nvSpPr>
        <dsp:cNvPr id="0" name=""/>
        <dsp:cNvSpPr/>
      </dsp:nvSpPr>
      <dsp:spPr>
        <a:xfrm rot="14806192">
          <a:off x="1918067" y="2888950"/>
          <a:ext cx="122487" cy="50654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2100" kern="1200"/>
        </a:p>
      </dsp:txBody>
      <dsp:txXfrm rot="10800000">
        <a:off x="1943687" y="3007142"/>
        <a:ext cx="85741" cy="303929"/>
      </dsp:txXfrm>
    </dsp:sp>
    <dsp:sp modelId="{DE2AB6B6-42EB-4E3C-82E1-FE5515373768}">
      <dsp:nvSpPr>
        <dsp:cNvPr id="0" name=""/>
        <dsp:cNvSpPr/>
      </dsp:nvSpPr>
      <dsp:spPr>
        <a:xfrm>
          <a:off x="280386" y="1132260"/>
          <a:ext cx="2509699" cy="195072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200" b="1" kern="1200" dirty="0">
              <a:solidFill>
                <a:schemeClr val="bg1"/>
              </a:solidFill>
            </a:rPr>
            <a:t>Become a true Life Long Learner</a:t>
          </a:r>
        </a:p>
      </dsp:txBody>
      <dsp:txXfrm>
        <a:off x="647923" y="1417937"/>
        <a:ext cx="1774625" cy="1379371"/>
      </dsp:txXfrm>
    </dsp:sp>
    <dsp:sp modelId="{33D6DC45-9EB4-4894-AA6C-DEB44B1353B1}">
      <dsp:nvSpPr>
        <dsp:cNvPr id="0" name=""/>
        <dsp:cNvSpPr/>
      </dsp:nvSpPr>
      <dsp:spPr>
        <a:xfrm rot="19985056">
          <a:off x="2699397" y="1172109"/>
          <a:ext cx="359387" cy="50654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2100" kern="1200"/>
        </a:p>
      </dsp:txBody>
      <dsp:txXfrm>
        <a:off x="2705237" y="1297821"/>
        <a:ext cx="251571" cy="3039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2D55A-DB57-4298-A929-E18016FDBBA6}" type="datetimeFigureOut">
              <a:rPr lang="en-ZA" smtClean="0"/>
              <a:t>2025/02/21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EED09-4641-4B67-BCE4-30498FDDA71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540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25012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Checklist on Pg 33 of Manual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92822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7866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64919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8382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76549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9075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Stress</a:t>
            </a:r>
            <a:r>
              <a:rPr lang="en-ZA" baseline="0" dirty="0"/>
              <a:t> – wont be able to start CPD cycle until annual declaration completed </a:t>
            </a:r>
            <a:endParaRPr lang="en-ZA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93463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No group activities = new for 2020 </a:t>
            </a:r>
          </a:p>
          <a:p>
            <a:r>
              <a:rPr lang="en-ZA" dirty="0"/>
              <a:t>Interns must plan activities well in advance of PoE deadlines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2799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Stress that annotation must link to what is written</a:t>
            </a:r>
            <a:r>
              <a:rPr lang="en-ZA" baseline="0" dirty="0"/>
              <a:t> under Implementation</a:t>
            </a:r>
            <a:endParaRPr lang="en-ZA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98140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2D407-79B7-3780-C091-61EC4A1D4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73709F-1254-2F37-3C21-FE861CA14E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D6EDDF-F057-E106-D96F-1FC85DE1F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3.2 Supply chain management (e)</a:t>
            </a:r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98882-A1DC-382E-BAA4-38FE6F329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26179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Stress to tutors</a:t>
            </a:r>
            <a:r>
              <a:rPr lang="en-ZA" baseline="0" dirty="0"/>
              <a:t> 2025 changes</a:t>
            </a:r>
            <a:endParaRPr lang="en-ZA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99723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BBC94-39FD-1BB3-99DD-85875F1C5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AE441C-A705-52B9-C6F5-6215E7FF9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85AF67-737B-CBA5-2F36-4194017CC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3.2 Supply chain management (e)</a:t>
            </a:r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106D8-4B3B-E0FA-FD94-41CEF1938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37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2184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939CF-FF60-CE10-5FC1-EEA227157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B56CC0-5621-5776-4430-7602B2F02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A13B7E-FC8D-B0C2-C4CF-E8F66E4A8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Point out that annotation is more than for </a:t>
            </a:r>
            <a:r>
              <a:rPr lang="en-ZA" dirty="0" err="1"/>
              <a:t>eg</a:t>
            </a:r>
            <a:r>
              <a:rPr lang="en-ZA" dirty="0"/>
              <a:t> just labelling</a:t>
            </a:r>
            <a:r>
              <a:rPr lang="en-ZA" baseline="0" dirty="0"/>
              <a:t> where the batch number appears on the invoice.</a:t>
            </a:r>
          </a:p>
          <a:p>
            <a:r>
              <a:rPr lang="en-ZA" baseline="0" dirty="0"/>
              <a:t>Here the annotation “tells the story” = what was done = checked batch number against medicine received </a:t>
            </a:r>
          </a:p>
          <a:p>
            <a:endParaRPr lang="en-ZA" dirty="0"/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0AB2D-374C-9D5F-E1B1-5D23191A6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8019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for facilitator:</a:t>
            </a:r>
          </a:p>
          <a:p>
            <a:pPr marL="171450" indent="-171450">
              <a:buFontTx/>
              <a:buChar char="-"/>
            </a:pPr>
            <a:r>
              <a:rPr lang="en-US" dirty="0"/>
              <a:t>Evidence must be authenticated and must have tutor name, signature, designation,</a:t>
            </a:r>
            <a:r>
              <a:rPr lang="en-US" baseline="0" dirty="0"/>
              <a:t> p-number and date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Intern must also sign evidence.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For academic interns and interns in manufacturing, evidence must be signed by supervisor and co-signed by tutor.</a:t>
            </a:r>
            <a:endParaRPr lang="en-ZA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42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43521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43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2901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Notes for the facilitator:</a:t>
            </a:r>
            <a:endParaRPr lang="en-ZA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ZA" dirty="0"/>
              <a:t>NB: Stress annotation of evidence e.g. link to outcome subsections AND</a:t>
            </a:r>
            <a:r>
              <a:rPr lang="en-ZA" baseline="0" dirty="0"/>
              <a:t> identify own signature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ZA" dirty="0"/>
              <a:t>Facilitator</a:t>
            </a:r>
            <a:r>
              <a:rPr lang="en-ZA" baseline="0" dirty="0"/>
              <a:t> to put forward such examples as photos, pages copied from GPP, package inserts for discussion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Evidence must be scanned in one document (and not upload separate documents)</a:t>
            </a:r>
            <a:endParaRPr lang="en-ZA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ZA" baseline="0" dirty="0"/>
              <a:t>Challenge interns to come up with good examples</a:t>
            </a:r>
          </a:p>
          <a:p>
            <a:endParaRPr lang="en-ZA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45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9975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Notes</a:t>
            </a:r>
            <a:r>
              <a:rPr lang="es-AR" baseline="0" dirty="0"/>
              <a:t> </a:t>
            </a:r>
            <a:r>
              <a:rPr lang="es-AR" baseline="0" dirty="0" err="1"/>
              <a:t>for</a:t>
            </a:r>
            <a:r>
              <a:rPr lang="es-AR" baseline="0" dirty="0"/>
              <a:t> </a:t>
            </a:r>
            <a:r>
              <a:rPr lang="es-AR" baseline="0" dirty="0" err="1"/>
              <a:t>the</a:t>
            </a:r>
            <a:r>
              <a:rPr lang="es-AR" baseline="0" dirty="0"/>
              <a:t> </a:t>
            </a:r>
            <a:r>
              <a:rPr lang="es-AR" baseline="0" dirty="0" err="1"/>
              <a:t>facilitator</a:t>
            </a:r>
            <a:r>
              <a:rPr lang="es-AR" baseline="0" dirty="0"/>
              <a:t>:</a:t>
            </a:r>
            <a:endParaRPr lang="es-AR" dirty="0"/>
          </a:p>
          <a:p>
            <a:r>
              <a:rPr lang="es-AR" dirty="0"/>
              <a:t>- No </a:t>
            </a:r>
            <a:r>
              <a:rPr lang="es-AR" dirty="0" err="1"/>
              <a:t>highly</a:t>
            </a:r>
            <a:r>
              <a:rPr lang="es-AR" dirty="0"/>
              <a:t> </a:t>
            </a:r>
            <a:r>
              <a:rPr lang="es-AR" dirty="0" err="1"/>
              <a:t>glossy</a:t>
            </a:r>
            <a:r>
              <a:rPr lang="es-AR" dirty="0"/>
              <a:t> </a:t>
            </a:r>
            <a:r>
              <a:rPr lang="es-AR" dirty="0" err="1"/>
              <a:t>photos</a:t>
            </a:r>
            <a:endParaRPr lang="es-AR" dirty="0"/>
          </a:p>
          <a:p>
            <a:r>
              <a:rPr lang="es-AR" dirty="0"/>
              <a:t>- </a:t>
            </a:r>
            <a:r>
              <a:rPr lang="es-AR" dirty="0" err="1"/>
              <a:t>Not</a:t>
            </a:r>
            <a:r>
              <a:rPr lang="es-AR" dirty="0"/>
              <a:t> </a:t>
            </a:r>
            <a:r>
              <a:rPr lang="es-AR" dirty="0" err="1"/>
              <a:t>uploaded</a:t>
            </a:r>
            <a:r>
              <a:rPr lang="es-AR" dirty="0"/>
              <a:t> </a:t>
            </a:r>
            <a:r>
              <a:rPr lang="es-AR" dirty="0" err="1"/>
              <a:t>upside</a:t>
            </a:r>
            <a:r>
              <a:rPr lang="es-AR" dirty="0"/>
              <a:t> </a:t>
            </a:r>
            <a:r>
              <a:rPr lang="es-AR" dirty="0" err="1"/>
              <a:t>down</a:t>
            </a:r>
            <a:r>
              <a:rPr lang="es-AR" dirty="0"/>
              <a:t> </a:t>
            </a:r>
          </a:p>
          <a:p>
            <a:r>
              <a:rPr lang="es-AR" dirty="0"/>
              <a:t>-</a:t>
            </a:r>
            <a:r>
              <a:rPr lang="es-AR" baseline="0" dirty="0"/>
              <a:t> </a:t>
            </a:r>
            <a:r>
              <a:rPr lang="es-AR" dirty="0" err="1"/>
              <a:t>Put</a:t>
            </a:r>
            <a:r>
              <a:rPr lang="es-AR" dirty="0"/>
              <a:t> </a:t>
            </a:r>
            <a:r>
              <a:rPr lang="es-AR" dirty="0" err="1"/>
              <a:t>all</a:t>
            </a:r>
            <a:r>
              <a:rPr lang="es-AR" dirty="0"/>
              <a:t> </a:t>
            </a:r>
            <a:r>
              <a:rPr lang="es-AR" dirty="0" err="1"/>
              <a:t>evidence</a:t>
            </a:r>
            <a:r>
              <a:rPr lang="es-AR" baseline="0" dirty="0"/>
              <a:t> in </a:t>
            </a:r>
            <a:r>
              <a:rPr lang="es-AR" baseline="0" dirty="0" err="1"/>
              <a:t>one</a:t>
            </a:r>
            <a:r>
              <a:rPr lang="es-AR" baseline="0" dirty="0"/>
              <a:t> </a:t>
            </a:r>
            <a:r>
              <a:rPr lang="es-AR" baseline="0" dirty="0" err="1"/>
              <a:t>document</a:t>
            </a:r>
            <a:endParaRPr lang="es-AR" dirty="0"/>
          </a:p>
          <a:p>
            <a:endParaRPr lang="en-ZA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46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697621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NB. Public sector doctor consults- may be different when engaging ( different doctor to script may be encountered).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48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52926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52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9427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Emphasise that this CS is directed at public health information. Have a look at line 3 in the introduction to domain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54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47978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55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6641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Make sure tutors realise manual is also for them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473469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Note the learning need and what I hope to achieve aligns to the skill and not the actual public campaign e.g. HIV/covid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56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923916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Details of the resources ( sections) </a:t>
            </a:r>
          </a:p>
          <a:p>
            <a:r>
              <a:rPr lang="en-ZA" dirty="0"/>
              <a:t>Attendance register not the only evidence for d. Need to submit other types of evidence e.g. surveys. Remember to add the attendance register as evidence</a:t>
            </a:r>
          </a:p>
          <a:p>
            <a:r>
              <a:rPr lang="en-ZA" dirty="0"/>
              <a:t>NB can use  WHO poster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57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737336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58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444411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75% evidence needs to be covered. These are some of the suggested evidence – you can be creative and send evidence that aligns to the </a:t>
            </a:r>
            <a:r>
              <a:rPr lang="en-ZA" dirty="0" err="1"/>
              <a:t>behavrial</a:t>
            </a:r>
            <a:r>
              <a:rPr lang="en-ZA" dirty="0"/>
              <a:t> statements.  Emphasise the value of </a:t>
            </a:r>
            <a:r>
              <a:rPr lang="en-ZA" dirty="0" err="1"/>
              <a:t>annotatiions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60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08728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If it is only breech of confidentiality mention – that can be the only change to the evidence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63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175474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65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7695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66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325245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Not</a:t>
            </a:r>
            <a:r>
              <a:rPr lang="en-ZA" baseline="0" dirty="0"/>
              <a:t> necessary for presenter to spend time with this set of slides</a:t>
            </a:r>
          </a:p>
          <a:p>
            <a:r>
              <a:rPr lang="en-ZA" baseline="0" dirty="0"/>
              <a:t>Stress to interns that they are included as a resource to be consulted before they start on their entries </a:t>
            </a:r>
          </a:p>
          <a:p>
            <a:r>
              <a:rPr lang="en-ZA" baseline="0" dirty="0"/>
              <a:t>Also stress that these are </a:t>
            </a:r>
            <a:r>
              <a:rPr lang="en-ZA" baseline="0" dirty="0">
                <a:solidFill>
                  <a:srgbClr val="FF0000"/>
                </a:solidFill>
              </a:rPr>
              <a:t>only guidelines </a:t>
            </a:r>
            <a:r>
              <a:rPr lang="en-ZA" baseline="0" dirty="0"/>
              <a:t>and not absolute (with the exception of Domain 5 and a few other that they cannot choose, like 6.7 or where there are limitations in terms of practice setting -  like 3.1 for manufacturing sector only </a:t>
            </a:r>
            <a:endParaRPr lang="es-419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67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7048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Make sure that these differences are well understood</a:t>
            </a:r>
            <a:r>
              <a:rPr lang="en-ZA" baseline="0" dirty="0"/>
              <a:t>.  Ensure the behavioural statements align to your practice setting e.g. intellectual property in industry. ( out of box compared staying in the box)  </a:t>
            </a:r>
            <a:endParaRPr lang="es-419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68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18531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Presenters: only spend time</a:t>
            </a:r>
            <a:r>
              <a:rPr lang="en-ZA" baseline="0" dirty="0"/>
              <a:t> on stressing how to use these slides</a:t>
            </a:r>
            <a:endParaRPr lang="es-419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69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6576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Shows that each domain has multiples CSs</a:t>
            </a:r>
          </a:p>
          <a:p>
            <a:r>
              <a:rPr lang="en-ZA" dirty="0"/>
              <a:t>Each CS has a different number of behavioural statements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456073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Presenters: only spend time</a:t>
            </a:r>
            <a:r>
              <a:rPr lang="en-ZA" baseline="0" dirty="0"/>
              <a:t> on stressing how to use these slides</a:t>
            </a:r>
            <a:endParaRPr lang="es-419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70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83343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Presenters: only spend time</a:t>
            </a:r>
            <a:r>
              <a:rPr lang="en-ZA" baseline="0" dirty="0"/>
              <a:t> on stressing how to use these slides</a:t>
            </a:r>
            <a:endParaRPr lang="es-419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71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47074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Presenters: only spend time</a:t>
            </a:r>
            <a:r>
              <a:rPr lang="en-ZA" baseline="0" dirty="0"/>
              <a:t> on stressing how to use these slides</a:t>
            </a:r>
            <a:endParaRPr lang="es-419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72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99380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Presenters: only spend time</a:t>
            </a:r>
            <a:r>
              <a:rPr lang="en-ZA" baseline="0" dirty="0"/>
              <a:t> on stressing how to use these slides</a:t>
            </a:r>
            <a:endParaRPr lang="es-419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73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789376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Presenters: only spend time</a:t>
            </a:r>
            <a:r>
              <a:rPr lang="en-ZA" baseline="0" dirty="0"/>
              <a:t> on stressing how to use these slides. Note the difference between learner and student.</a:t>
            </a:r>
            <a:endParaRPr lang="es-419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74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723558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Not</a:t>
            </a:r>
            <a:r>
              <a:rPr lang="en-ZA" baseline="0" dirty="0"/>
              <a:t> necessary for presenter to spend time with this set of slides. NB. This does not get you 75% ( purely a guideline)</a:t>
            </a:r>
          </a:p>
          <a:p>
            <a:r>
              <a:rPr lang="en-ZA" baseline="0" dirty="0"/>
              <a:t>Stress to interns that they are included as a resource to be consulted before they start on their entries </a:t>
            </a:r>
            <a:endParaRPr lang="es-419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75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1644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Presenters: only spend time</a:t>
            </a:r>
            <a:r>
              <a:rPr lang="en-ZA" baseline="0" dirty="0"/>
              <a:t> on stressing how to use these slides</a:t>
            </a:r>
            <a:endParaRPr lang="es-419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76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112565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Presenters: only spend time</a:t>
            </a:r>
            <a:r>
              <a:rPr lang="en-ZA" baseline="0" dirty="0"/>
              <a:t> on stressing how to use these slides</a:t>
            </a:r>
            <a:endParaRPr lang="es-419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77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811191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Presenters: only spend time</a:t>
            </a:r>
            <a:r>
              <a:rPr lang="en-ZA" baseline="0" dirty="0"/>
              <a:t> on stressing how to use these slides</a:t>
            </a:r>
            <a:endParaRPr lang="es-419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78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7439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Presenters: only spend time</a:t>
            </a:r>
            <a:r>
              <a:rPr lang="en-ZA" baseline="0" dirty="0"/>
              <a:t> on stressing how to use these slides</a:t>
            </a:r>
            <a:endParaRPr lang="es-419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79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69280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Developed for the SA context and for all practice settings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939883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Presenters: only spend time</a:t>
            </a:r>
            <a:r>
              <a:rPr lang="en-ZA" baseline="0" dirty="0"/>
              <a:t> on stressing how to use these slides</a:t>
            </a:r>
            <a:endParaRPr lang="es-419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80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311198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Presenters: only spend time</a:t>
            </a:r>
            <a:r>
              <a:rPr lang="en-ZA" baseline="0" dirty="0"/>
              <a:t> on stressing how to use these slides</a:t>
            </a:r>
            <a:endParaRPr lang="es-419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81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83602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82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4698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Don’t discuss in detail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Merely bring up the concept of the probability of every intern experiencing some issues during the year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These are the challenges identified by tutors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Poll: What challenges do the interns identify? </a:t>
            </a:r>
            <a:endParaRPr dirty="0"/>
          </a:p>
        </p:txBody>
      </p:sp>
      <p:sp>
        <p:nvSpPr>
          <p:cNvPr id="329" name="Google Shape;3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3628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Entry level = first 3 years of practice</a:t>
            </a:r>
          </a:p>
          <a:p>
            <a:r>
              <a:rPr lang="en-ZA" dirty="0"/>
              <a:t>Intermediate practice = between 3 and 7 years of practice</a:t>
            </a:r>
          </a:p>
          <a:p>
            <a:r>
              <a:rPr lang="en-ZA" dirty="0"/>
              <a:t>Advanced practice = more than 7 years of practice</a:t>
            </a:r>
          </a:p>
          <a:p>
            <a:endParaRPr lang="en-ZA" dirty="0"/>
          </a:p>
          <a:p>
            <a:r>
              <a:rPr lang="en-ZA" dirty="0"/>
              <a:t>Assessment tick box = must consider whether evidence presented shows that one can do</a:t>
            </a:r>
            <a:r>
              <a:rPr lang="en-ZA" baseline="0" dirty="0"/>
              <a:t> all the behaviours </a:t>
            </a:r>
            <a:r>
              <a:rPr lang="en-ZA" dirty="0"/>
              <a:t>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21945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For ALL</a:t>
            </a:r>
            <a:r>
              <a:rPr lang="en-ZA" baseline="0" dirty="0"/>
              <a:t> pharmacists, not just interns </a:t>
            </a:r>
            <a:endParaRPr lang="en-ZA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3271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3216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EED09-4641-4B67-BCE4-30498FDDA71D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3961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F26CA-A8FA-452A-81F3-B31C876C1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06965"/>
            <a:ext cx="9144000" cy="110744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9A1712-5AA4-46FF-AC21-CFD14BAD5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08730"/>
            <a:ext cx="9144000" cy="7679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9062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09CFC-CE77-44D6-9DFF-9366F449E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4425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FFC78-4895-41D5-8266-1169D4608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6200000">
            <a:off x="8570342" y="-2215122"/>
            <a:ext cx="117086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EC98D-D1CD-4963-BEFE-16C36D02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845503" y="1739582"/>
            <a:ext cx="4406106" cy="369712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Vertical Text Placeholder 2">
            <a:extLst>
              <a:ext uri="{FF2B5EF4-FFF2-40B4-BE49-F238E27FC236}">
                <a16:creationId xmlns:a16="http://schemas.microsoft.com/office/drawing/2014/main" id="{508DEE4C-446D-455E-8B43-DA65FF9AA159}"/>
              </a:ext>
            </a:extLst>
          </p:cNvPr>
          <p:cNvSpPr>
            <a:spLocks noGrp="1"/>
          </p:cNvSpPr>
          <p:nvPr>
            <p:ph type="body" orient="vert" idx="10"/>
          </p:nvPr>
        </p:nvSpPr>
        <p:spPr>
          <a:xfrm rot="16200000">
            <a:off x="6952720" y="1739581"/>
            <a:ext cx="4406106" cy="3697129"/>
          </a:xfrm>
        </p:spPr>
        <p:txBody>
          <a:bodyPr vert="eaVert"/>
          <a:lstStyle>
            <a:lvl1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61992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FFC78-4895-41D5-8266-1169D4608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6200000">
            <a:off x="3051890" y="-1441452"/>
            <a:ext cx="1464590" cy="462363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EC98D-D1CD-4963-BEFE-16C36D02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1966242" y="1592263"/>
            <a:ext cx="3593306" cy="4581049"/>
          </a:xfrm>
        </p:spPr>
        <p:txBody>
          <a:bodyPr vert="eaVert"/>
          <a:lstStyle>
            <a:lvl1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Vertical Text Placeholder 2">
            <a:extLst>
              <a:ext uri="{FF2B5EF4-FFF2-40B4-BE49-F238E27FC236}">
                <a16:creationId xmlns:a16="http://schemas.microsoft.com/office/drawing/2014/main" id="{06CF246A-E167-409A-B1C0-0973C127F74A}"/>
              </a:ext>
            </a:extLst>
          </p:cNvPr>
          <p:cNvSpPr>
            <a:spLocks noGrp="1"/>
          </p:cNvSpPr>
          <p:nvPr>
            <p:ph type="body" orient="vert" idx="10"/>
          </p:nvPr>
        </p:nvSpPr>
        <p:spPr>
          <a:xfrm rot="16200000">
            <a:off x="7153337" y="1592263"/>
            <a:ext cx="3593306" cy="458104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49892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FFC78-4895-41D5-8266-1169D4608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6200000">
            <a:off x="6124006" y="-4332275"/>
            <a:ext cx="777876" cy="1034473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6919B8-4639-4168-B0DA-B63AE0B640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9850" y="1474788"/>
            <a:ext cx="10345738" cy="4591050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23471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FFC78-4895-41D5-8266-1169D4608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6200000">
            <a:off x="6124006" y="-4332275"/>
            <a:ext cx="777876" cy="1034473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6919B8-4639-4168-B0DA-B63AE0B640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9850" y="1474788"/>
            <a:ext cx="10345738" cy="4591050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4417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D71FD-1040-4969-98AF-F0018A569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365125"/>
            <a:ext cx="544051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74A8F-43E5-4C25-99F0-9B37179DA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2021839"/>
            <a:ext cx="5440516" cy="4632961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1664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DE4A1-261F-44A9-A28A-423483B3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810" y="452284"/>
            <a:ext cx="10515600" cy="86523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60C1D-60C3-493E-A491-5BABC0044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0810" y="1602423"/>
            <a:ext cx="10515600" cy="47069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33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75677-06E9-49D4-9BD6-3A93C9BCB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49085-67A1-4FD0-8527-150A0D80D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DF4C4-5188-4F9F-ACBB-1233E1B73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26622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A43B-835B-479D-949C-879B2DE2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788" y="472953"/>
            <a:ext cx="7806372" cy="8239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F9827-C00F-4DE8-8AE0-7F65AC696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7806372" cy="501598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A2D9C-9E1F-4774-A8C6-C0573F519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82761"/>
            <a:ext cx="7806372" cy="3684588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7607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04E94-796C-4BC1-9FBE-5CC4B71F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9F4B3D2-61FE-452C-965D-C5383FA8C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828" y="1986914"/>
            <a:ext cx="4443412" cy="40684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41827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1B3F9C5-1F2F-4942-AC16-C72EB5C99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2400" y="1278193"/>
            <a:ext cx="7797472" cy="4748910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A2B3D1-32B9-4C9A-833B-2960796E7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02776"/>
            <a:ext cx="9931400" cy="77541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1112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96939-0DD3-498A-A9D7-B25625D3A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457200"/>
            <a:ext cx="10220960" cy="77216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BB573-BD9E-4F46-8DC7-F1CB8FA15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0" y="1828800"/>
            <a:ext cx="3769360" cy="43891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5E317-056E-469E-8567-9B986B7F4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20800" y="1772761"/>
            <a:ext cx="6217920" cy="450119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60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BFAC-F347-46F8-BF34-4330FC8B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88" y="457200"/>
            <a:ext cx="6109652" cy="1143000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3F2A01-333E-40BF-9E54-322307C03D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39626" y="1768475"/>
            <a:ext cx="3085148" cy="3321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7998C-8C0B-4E28-AFFD-D58234B8D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0188" y="1600200"/>
            <a:ext cx="6109652" cy="46482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321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2D3429-5E24-4E2A-9C35-F5521EFC5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02776"/>
            <a:ext cx="9931400" cy="775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3C3C2-478A-4FDC-BF60-6507E161D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2400" y="2011679"/>
            <a:ext cx="9931400" cy="379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6667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haroni" panose="02010803020104030203" pitchFamily="2" charset="-79"/>
          <a:ea typeface="+mj-ea"/>
          <a:cs typeface="Aharoni" panose="02010803020104030203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9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400" kern="1200">
          <a:solidFill>
            <a:schemeClr val="bg2">
              <a:lumMod val="9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bg2">
              <a:lumMod val="9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2">
              <a:lumMod val="9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1800" kern="1200">
          <a:solidFill>
            <a:schemeClr val="bg2">
              <a:lumMod val="9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8/10/relationships/comments" Target="../comments/modernComment_10B_5E6D0B8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gif"/><Relationship Id="rId4" Type="http://schemas.microsoft.com/office/2007/relationships/hdphoto" Target="../media/hdphoto1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66.gi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BB8DB-5BF4-43A5-A806-C84A4893E9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Intern/Tutor Training 2025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8434D-63E0-4D52-9725-F66709BD66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 portfolio of evidence on CPD System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5C5C39-77D6-42B1-B063-4BAC9903C692}"/>
              </a:ext>
            </a:extLst>
          </p:cNvPr>
          <p:cNvSpPr/>
          <p:nvPr/>
        </p:nvSpPr>
        <p:spPr>
          <a:xfrm>
            <a:off x="4445275" y="1238641"/>
            <a:ext cx="3301449" cy="308113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F5548D7-7F65-4308-AA64-799E710BD2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66" y="1345705"/>
            <a:ext cx="1945466" cy="286700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05005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21C9A1-3C82-4D5A-91EC-4D896A76D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Continuing Professional Development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F2188-F80D-4E65-871C-9EF759972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67" y="1376160"/>
            <a:ext cx="4645231" cy="548184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BA59238-F15C-4095-8A64-F4C684DCADDF}"/>
              </a:ext>
            </a:extLst>
          </p:cNvPr>
          <p:cNvSpPr/>
          <p:nvPr/>
        </p:nvSpPr>
        <p:spPr>
          <a:xfrm>
            <a:off x="7973472" y="2169019"/>
            <a:ext cx="3415888" cy="3896122"/>
          </a:xfrm>
          <a:prstGeom prst="wedgeRoundRectCallout">
            <a:avLst>
              <a:gd name="adj1" fmla="val -18968"/>
              <a:gd name="adj2" fmla="val 452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FYI:</a:t>
            </a:r>
          </a:p>
          <a:p>
            <a:pPr algn="ctr"/>
            <a:r>
              <a:rPr lang="en-US" sz="2000" dirty="0"/>
              <a:t>The term Portfolio of Evidence (PoE) is used to describe the activities of persons not yet considered a professional i.e., under-graduate (UG) students and interns </a:t>
            </a:r>
          </a:p>
        </p:txBody>
      </p:sp>
    </p:spTree>
    <p:extLst>
      <p:ext uri="{BB962C8B-B14F-4D97-AF65-F5344CB8AC3E}">
        <p14:creationId xmlns:p14="http://schemas.microsoft.com/office/powerpoint/2010/main" val="158420467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AE090F-E722-4B9B-8221-CCEC870A17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6200000">
            <a:off x="3051890" y="-1327152"/>
            <a:ext cx="1464590" cy="4623630"/>
          </a:xfrm>
        </p:spPr>
        <p:txBody>
          <a:bodyPr>
            <a:normAutofit fontScale="90000"/>
          </a:bodyPr>
          <a:lstStyle/>
          <a:p>
            <a:r>
              <a:rPr lang="en-US" dirty="0"/>
              <a:t>Continuing Professional Development</a:t>
            </a:r>
            <a:endParaRPr lang="en-ZA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B90A33-34E6-4F4B-ADB5-936C84B38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789866" y="1456378"/>
            <a:ext cx="4811619" cy="57154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Definition: the process by which registered persons maintain and enhance their competence throughout their professional careers.</a:t>
            </a:r>
          </a:p>
          <a:p>
            <a:r>
              <a:rPr lang="en-US" dirty="0"/>
              <a:t>Encompasses a range of activities including continuing education and supplementary training.</a:t>
            </a:r>
          </a:p>
          <a:p>
            <a:r>
              <a:rPr lang="en-US" dirty="0"/>
              <a:t>CPD enables registered persons to develop in their area of practice and demonstrate competence.</a:t>
            </a:r>
            <a:endParaRPr lang="en-ZA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B29B17C1-83A7-48FC-B985-08EEC2C2B941}"/>
              </a:ext>
            </a:extLst>
          </p:cNvPr>
          <p:cNvSpPr>
            <a:spLocks noGrp="1"/>
          </p:cNvSpPr>
          <p:nvPr>
            <p:ph type="body" orient="vert" idx="10"/>
          </p:nvPr>
        </p:nvSpPr>
        <p:spPr>
          <a:xfrm rot="16200000">
            <a:off x="8651277" y="94323"/>
            <a:ext cx="597428" cy="458104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CPD is a cyclical activity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5EF470-7178-4EA2-BA76-0C78FF589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9825" y="3032008"/>
            <a:ext cx="3165106" cy="326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35281-E92C-4744-81F0-9A5CF5D4B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169818"/>
            <a:ext cx="9931400" cy="1108376"/>
          </a:xfrm>
        </p:spPr>
        <p:txBody>
          <a:bodyPr>
            <a:normAutofit fontScale="90000"/>
          </a:bodyPr>
          <a:lstStyle/>
          <a:p>
            <a:r>
              <a:rPr lang="en-US" dirty="0"/>
              <a:t>Continuing Professional Development (CPD) Cycle</a:t>
            </a:r>
            <a:endParaRPr lang="en-ZA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9FC8F5-1846-4222-88B3-AF14ADCCF55D}"/>
              </a:ext>
            </a:extLst>
          </p:cNvPr>
          <p:cNvGrpSpPr/>
          <p:nvPr/>
        </p:nvGrpSpPr>
        <p:grpSpPr>
          <a:xfrm>
            <a:off x="3488369" y="1361173"/>
            <a:ext cx="5215261" cy="4994051"/>
            <a:chOff x="2546603" y="1844828"/>
            <a:chExt cx="4041617" cy="4067886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E8401C1-39D5-4519-8F79-E6AD7C5FB0E6}"/>
                </a:ext>
              </a:extLst>
            </p:cNvPr>
            <p:cNvSpPr/>
            <p:nvPr/>
          </p:nvSpPr>
          <p:spPr>
            <a:xfrm>
              <a:off x="2546603" y="1860803"/>
              <a:ext cx="1979676" cy="1979676"/>
            </a:xfrm>
            <a:custGeom>
              <a:avLst/>
              <a:gdLst>
                <a:gd name="connsiteX0" fmla="*/ 0 w 1979676"/>
                <a:gd name="connsiteY0" fmla="*/ 1979676 h 1979676"/>
                <a:gd name="connsiteX1" fmla="*/ 1979676 w 1979676"/>
                <a:gd name="connsiteY1" fmla="*/ 0 h 1979676"/>
                <a:gd name="connsiteX2" fmla="*/ 1979676 w 1979676"/>
                <a:gd name="connsiteY2" fmla="*/ 1979676 h 1979676"/>
                <a:gd name="connsiteX3" fmla="*/ 0 w 1979676"/>
                <a:gd name="connsiteY3" fmla="*/ 1979676 h 197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676" h="1979676">
                  <a:moveTo>
                    <a:pt x="0" y="1979676"/>
                  </a:moveTo>
                  <a:cubicBezTo>
                    <a:pt x="0" y="886331"/>
                    <a:pt x="886331" y="0"/>
                    <a:pt x="1979676" y="0"/>
                  </a:cubicBezTo>
                  <a:lnTo>
                    <a:pt x="1979676" y="1979676"/>
                  </a:lnTo>
                  <a:lnTo>
                    <a:pt x="0" y="197967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07850" tIns="707850" rIns="128016" bIns="128016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800" kern="1200" dirty="0">
                  <a:solidFill>
                    <a:srgbClr val="FFFFFF"/>
                  </a:solidFill>
                  <a:latin typeface="Arial"/>
                  <a:ea typeface="+mn-ea"/>
                  <a:cs typeface="Times New Roman"/>
                </a:rPr>
                <a:t>Reflection</a:t>
              </a: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D7A5195-5EAC-44FA-A9B3-7061896BEF4E}"/>
                </a:ext>
              </a:extLst>
            </p:cNvPr>
            <p:cNvSpPr/>
            <p:nvPr/>
          </p:nvSpPr>
          <p:spPr>
            <a:xfrm>
              <a:off x="4572009" y="1844828"/>
              <a:ext cx="1979676" cy="1979676"/>
            </a:xfrm>
            <a:custGeom>
              <a:avLst/>
              <a:gdLst>
                <a:gd name="connsiteX0" fmla="*/ 0 w 1979676"/>
                <a:gd name="connsiteY0" fmla="*/ 1979676 h 1979676"/>
                <a:gd name="connsiteX1" fmla="*/ 1979676 w 1979676"/>
                <a:gd name="connsiteY1" fmla="*/ 0 h 1979676"/>
                <a:gd name="connsiteX2" fmla="*/ 1979676 w 1979676"/>
                <a:gd name="connsiteY2" fmla="*/ 1979676 h 1979676"/>
                <a:gd name="connsiteX3" fmla="*/ 0 w 1979676"/>
                <a:gd name="connsiteY3" fmla="*/ 1979676 h 197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676" h="1979676">
                  <a:moveTo>
                    <a:pt x="0" y="0"/>
                  </a:moveTo>
                  <a:cubicBezTo>
                    <a:pt x="1093345" y="0"/>
                    <a:pt x="1979676" y="886331"/>
                    <a:pt x="1979676" y="1979676"/>
                  </a:cubicBezTo>
                  <a:lnTo>
                    <a:pt x="0" y="1979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07850" rIns="707850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800" kern="1200" dirty="0">
                  <a:solidFill>
                    <a:srgbClr val="FFFFFF"/>
                  </a:solidFill>
                  <a:latin typeface="Arial"/>
                  <a:ea typeface="+mn-ea"/>
                  <a:cs typeface="Times New Roman"/>
                </a:rPr>
                <a:t>Planning</a:t>
              </a: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09A5888-5666-4DE4-BEEA-139F97F8AEC1}"/>
                </a:ext>
              </a:extLst>
            </p:cNvPr>
            <p:cNvSpPr/>
            <p:nvPr/>
          </p:nvSpPr>
          <p:spPr>
            <a:xfrm rot="21600000">
              <a:off x="4595894" y="3933057"/>
              <a:ext cx="1992326" cy="1979657"/>
            </a:xfrm>
            <a:custGeom>
              <a:avLst/>
              <a:gdLst>
                <a:gd name="connsiteX0" fmla="*/ 0 w 1992326"/>
                <a:gd name="connsiteY0" fmla="*/ 1979656 h 1979656"/>
                <a:gd name="connsiteX1" fmla="*/ 1992326 w 1992326"/>
                <a:gd name="connsiteY1" fmla="*/ 0 h 1979656"/>
                <a:gd name="connsiteX2" fmla="*/ 1992326 w 1992326"/>
                <a:gd name="connsiteY2" fmla="*/ 1979656 h 1979656"/>
                <a:gd name="connsiteX3" fmla="*/ 0 w 1992326"/>
                <a:gd name="connsiteY3" fmla="*/ 1979656 h 197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2326" h="1979656">
                  <a:moveTo>
                    <a:pt x="1992326" y="0"/>
                  </a:moveTo>
                  <a:cubicBezTo>
                    <a:pt x="1992326" y="1093334"/>
                    <a:pt x="1100331" y="1979656"/>
                    <a:pt x="0" y="1979656"/>
                  </a:cubicBezTo>
                  <a:lnTo>
                    <a:pt x="0" y="0"/>
                  </a:lnTo>
                  <a:lnTo>
                    <a:pt x="1992326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3" rIns="697331" bIns="6936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600" kern="1200" dirty="0">
                  <a:solidFill>
                    <a:srgbClr val="FFFFFF"/>
                  </a:solidFill>
                  <a:latin typeface="Arial"/>
                  <a:ea typeface="+mn-ea"/>
                  <a:cs typeface="Times New Roman"/>
                </a:rPr>
                <a:t>Implementation</a:t>
              </a: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67B0546B-3399-4044-8EB2-4D6F523A595D}"/>
                </a:ext>
              </a:extLst>
            </p:cNvPr>
            <p:cNvSpPr/>
            <p:nvPr/>
          </p:nvSpPr>
          <p:spPr>
            <a:xfrm rot="21600000">
              <a:off x="2546603" y="3931919"/>
              <a:ext cx="1979676" cy="1979676"/>
            </a:xfrm>
            <a:custGeom>
              <a:avLst/>
              <a:gdLst>
                <a:gd name="connsiteX0" fmla="*/ 0 w 1979676"/>
                <a:gd name="connsiteY0" fmla="*/ 1979676 h 1979676"/>
                <a:gd name="connsiteX1" fmla="*/ 1979676 w 1979676"/>
                <a:gd name="connsiteY1" fmla="*/ 0 h 1979676"/>
                <a:gd name="connsiteX2" fmla="*/ 1979676 w 1979676"/>
                <a:gd name="connsiteY2" fmla="*/ 1979676 h 1979676"/>
                <a:gd name="connsiteX3" fmla="*/ 0 w 1979676"/>
                <a:gd name="connsiteY3" fmla="*/ 1979676 h 197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676" h="1979676">
                  <a:moveTo>
                    <a:pt x="1979676" y="1979676"/>
                  </a:moveTo>
                  <a:cubicBezTo>
                    <a:pt x="886331" y="1979676"/>
                    <a:pt x="0" y="1093345"/>
                    <a:pt x="0" y="0"/>
                  </a:cubicBezTo>
                  <a:lnTo>
                    <a:pt x="1979676" y="0"/>
                  </a:lnTo>
                  <a:lnTo>
                    <a:pt x="1979676" y="1979676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07850" tIns="128016" rIns="128016" bIns="70785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800" kern="1200" dirty="0">
                  <a:solidFill>
                    <a:srgbClr val="FFFFFF"/>
                  </a:solidFill>
                  <a:latin typeface="Arial"/>
                  <a:ea typeface="+mn-ea"/>
                  <a:cs typeface="Times New Roman"/>
                </a:rPr>
                <a:t>Evaluation</a:t>
              </a:r>
            </a:p>
          </p:txBody>
        </p:sp>
        <p:sp>
          <p:nvSpPr>
            <p:cNvPr id="10" name="Circular Arrow 8">
              <a:extLst>
                <a:ext uri="{FF2B5EF4-FFF2-40B4-BE49-F238E27FC236}">
                  <a16:creationId xmlns:a16="http://schemas.microsoft.com/office/drawing/2014/main" id="{DA34B46F-B81E-407D-BA37-2FBC63D43A02}"/>
                </a:ext>
              </a:extLst>
            </p:cNvPr>
            <p:cNvSpPr/>
            <p:nvPr/>
          </p:nvSpPr>
          <p:spPr>
            <a:xfrm>
              <a:off x="3965200" y="3192930"/>
              <a:ext cx="1213599" cy="1156808"/>
            </a:xfrm>
            <a:prstGeom prst="circularArrow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ZA"/>
            </a:p>
          </p:txBody>
        </p:sp>
        <p:sp>
          <p:nvSpPr>
            <p:cNvPr id="11" name="Circular Arrow 9">
              <a:extLst>
                <a:ext uri="{FF2B5EF4-FFF2-40B4-BE49-F238E27FC236}">
                  <a16:creationId xmlns:a16="http://schemas.microsoft.com/office/drawing/2014/main" id="{0D2985EF-C467-44F5-98F3-9BF0708F2E7E}"/>
                </a:ext>
              </a:extLst>
            </p:cNvPr>
            <p:cNvSpPr/>
            <p:nvPr/>
          </p:nvSpPr>
          <p:spPr>
            <a:xfrm rot="10800000">
              <a:off x="4031326" y="3336733"/>
              <a:ext cx="1147469" cy="1159067"/>
            </a:xfrm>
            <a:prstGeom prst="circularArrow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3585394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8B4B-1EC8-4A8A-9FB5-DB94422F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of phases of CPD cycle 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8BF3-C0D3-42A4-89F1-6477CB714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957" y="1825624"/>
            <a:ext cx="11012556" cy="4823653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Done (mostly) on a scale of 0 to 3</a:t>
            </a:r>
          </a:p>
          <a:p>
            <a:r>
              <a:rPr lang="en-US" sz="2600" dirty="0"/>
              <a:t>To earn 3 marks, </a:t>
            </a:r>
            <a:r>
              <a:rPr lang="en-US" sz="2600" b="1" dirty="0">
                <a:solidFill>
                  <a:srgbClr val="C00000"/>
                </a:solidFill>
              </a:rPr>
              <a:t>ALL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/>
              <a:t>requirements must be met</a:t>
            </a:r>
          </a:p>
          <a:p>
            <a:pPr lvl="1"/>
            <a:r>
              <a:rPr lang="en-US" sz="2200" dirty="0"/>
              <a:t>Follow Assessment Criteria for each of the 4 phases of the CPD cycle</a:t>
            </a:r>
          </a:p>
          <a:p>
            <a:r>
              <a:rPr lang="en-US" sz="2600" dirty="0"/>
              <a:t>In addition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sz="2600" dirty="0"/>
              <a:t>You must have used an appropriately professional communication style</a:t>
            </a:r>
          </a:p>
          <a:p>
            <a:pPr lvl="1"/>
            <a:r>
              <a:rPr lang="en-US" dirty="0"/>
              <a:t>Free of spelling and grammatical errors</a:t>
            </a:r>
          </a:p>
          <a:p>
            <a:pPr lvl="1"/>
            <a:r>
              <a:rPr lang="en-US" dirty="0"/>
              <a:t>Properly punctuated</a:t>
            </a:r>
          </a:p>
          <a:p>
            <a:pPr lvl="1"/>
            <a:r>
              <a:rPr lang="en-US" dirty="0"/>
              <a:t>Trade names capitalised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REMEMBER: </a:t>
            </a:r>
            <a:r>
              <a:rPr lang="en-US" sz="2400" dirty="0"/>
              <a:t>spelling and grammar are not auto-corrected!</a:t>
            </a:r>
          </a:p>
          <a:p>
            <a:pPr marL="0" indent="0">
              <a:buNone/>
            </a:pPr>
            <a:r>
              <a:rPr lang="en-US" sz="2400" dirty="0"/>
              <a:t>Check everything carefully before submitting.</a:t>
            </a:r>
            <a:endParaRPr lang="en-ZA" sz="2400" dirty="0"/>
          </a:p>
        </p:txBody>
      </p:sp>
      <p:sp>
        <p:nvSpPr>
          <p:cNvPr id="5" name="Rounded Rectangular Callout 7">
            <a:extLst>
              <a:ext uri="{FF2B5EF4-FFF2-40B4-BE49-F238E27FC236}">
                <a16:creationId xmlns:a16="http://schemas.microsoft.com/office/drawing/2014/main" id="{C47FFA90-5545-4B02-AFEA-AA079AAB3FCE}"/>
              </a:ext>
            </a:extLst>
          </p:cNvPr>
          <p:cNvSpPr/>
          <p:nvPr/>
        </p:nvSpPr>
        <p:spPr>
          <a:xfrm>
            <a:off x="9471016" y="1278192"/>
            <a:ext cx="2167469" cy="1319115"/>
          </a:xfrm>
          <a:prstGeom prst="wedgeRoundRectCallout">
            <a:avLst>
              <a:gd name="adj1" fmla="val -20345"/>
              <a:gd name="adj2" fmla="val 45383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000" dirty="0">
                <a:solidFill>
                  <a:schemeClr val="bg2"/>
                </a:solidFill>
              </a:rPr>
              <a:t>0: Not yet met</a:t>
            </a:r>
          </a:p>
          <a:p>
            <a:r>
              <a:rPr lang="en-ZA" sz="2000" dirty="0">
                <a:solidFill>
                  <a:schemeClr val="bg2"/>
                </a:solidFill>
              </a:rPr>
              <a:t>1: Partially met</a:t>
            </a:r>
          </a:p>
          <a:p>
            <a:r>
              <a:rPr lang="en-ZA" sz="2000" dirty="0">
                <a:solidFill>
                  <a:schemeClr val="bg2"/>
                </a:solidFill>
              </a:rPr>
              <a:t>2: Met </a:t>
            </a:r>
          </a:p>
          <a:p>
            <a:r>
              <a:rPr lang="en-ZA" sz="2000" dirty="0">
                <a:solidFill>
                  <a:schemeClr val="bg2"/>
                </a:solidFill>
              </a:rPr>
              <a:t>3: Fully met</a:t>
            </a:r>
          </a:p>
        </p:txBody>
      </p:sp>
      <p:sp>
        <p:nvSpPr>
          <p:cNvPr id="6" name="Donut 8">
            <a:extLst>
              <a:ext uri="{FF2B5EF4-FFF2-40B4-BE49-F238E27FC236}">
                <a16:creationId xmlns:a16="http://schemas.microsoft.com/office/drawing/2014/main" id="{B49A80FA-EA0D-411A-A360-59F152ED29B9}"/>
              </a:ext>
            </a:extLst>
          </p:cNvPr>
          <p:cNvSpPr/>
          <p:nvPr/>
        </p:nvSpPr>
        <p:spPr>
          <a:xfrm>
            <a:off x="573156" y="2885165"/>
            <a:ext cx="2011017" cy="653166"/>
          </a:xfrm>
          <a:prstGeom prst="donut">
            <a:avLst>
              <a:gd name="adj" fmla="val 1453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>
              <a:solidFill>
                <a:schemeClr val="tx1"/>
              </a:solidFill>
            </a:endParaRP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1F4CF3B4-B226-4913-9918-FBD0C8830352}"/>
              </a:ext>
            </a:extLst>
          </p:cNvPr>
          <p:cNvSpPr/>
          <p:nvPr/>
        </p:nvSpPr>
        <p:spPr>
          <a:xfrm>
            <a:off x="9186331" y="3947640"/>
            <a:ext cx="2581126" cy="2726717"/>
          </a:xfrm>
          <a:prstGeom prst="wedgeRoundRectCallout">
            <a:avLst>
              <a:gd name="adj1" fmla="val -24942"/>
              <a:gd name="adj2" fmla="val 3245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150000"/>
              </a:lnSpc>
            </a:pPr>
            <a:r>
              <a:rPr lang="en-ZA" sz="2000" dirty="0">
                <a:solidFill>
                  <a:schemeClr val="bg2"/>
                </a:solidFill>
              </a:rPr>
              <a:t>Check Manual </a:t>
            </a:r>
            <a:r>
              <a:rPr lang="en-ZA" sz="2000" dirty="0" err="1">
                <a:solidFill>
                  <a:schemeClr val="bg2"/>
                </a:solidFill>
              </a:rPr>
              <a:t>pg</a:t>
            </a:r>
            <a:r>
              <a:rPr lang="en-ZA" sz="2000" dirty="0">
                <a:solidFill>
                  <a:schemeClr val="bg2"/>
                </a:solidFill>
              </a:rPr>
              <a:t> 35-36 for full details of how  marks allocated </a:t>
            </a:r>
          </a:p>
          <a:p>
            <a:pPr>
              <a:lnSpc>
                <a:spcPct val="150000"/>
              </a:lnSpc>
            </a:pPr>
            <a:r>
              <a:rPr lang="en-ZA" sz="2000" dirty="0">
                <a:solidFill>
                  <a:schemeClr val="bg2"/>
                </a:solidFill>
              </a:rPr>
              <a:t>NOTE: 2025 version has been updated </a:t>
            </a:r>
          </a:p>
        </p:txBody>
      </p:sp>
    </p:spTree>
    <p:extLst>
      <p:ext uri="{BB962C8B-B14F-4D97-AF65-F5344CB8AC3E}">
        <p14:creationId xmlns:p14="http://schemas.microsoft.com/office/powerpoint/2010/main" val="42320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6A782F-FFD6-44E5-8FB5-7E9F21163561}"/>
              </a:ext>
            </a:extLst>
          </p:cNvPr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/>
              <a:t>Step 1 Reflection</a:t>
            </a:r>
            <a:endParaRPr lang="en-ZA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75322C60-D8B4-4BFD-BC6B-E74E91507455}"/>
              </a:ext>
            </a:extLst>
          </p:cNvPr>
          <p:cNvSpPr>
            <a:spLocks noGrp="1"/>
          </p:cNvSpPr>
          <p:nvPr>
            <p:ph type="body" orient="vert" idx="10"/>
          </p:nvPr>
        </p:nvSpPr>
        <p:spPr>
          <a:xfrm rot="16200000">
            <a:off x="6596392" y="1119929"/>
            <a:ext cx="4528694" cy="505901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Decide on an appropriate </a:t>
            </a:r>
            <a:r>
              <a:rPr lang="en-US" u="sng" dirty="0"/>
              <a:t>Learning Title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Should be relevant to what </a:t>
            </a:r>
            <a:r>
              <a:rPr lang="en-US" u="sng" dirty="0"/>
              <a:t>you</a:t>
            </a:r>
            <a:r>
              <a:rPr lang="en-US" dirty="0"/>
              <a:t> want to learn</a:t>
            </a:r>
          </a:p>
          <a:p>
            <a:pPr lvl="1"/>
            <a:r>
              <a:rPr lang="en-US" dirty="0"/>
              <a:t>Should describe what you </a:t>
            </a:r>
            <a:r>
              <a:rPr lang="en-US"/>
              <a:t>are intending to do </a:t>
            </a:r>
            <a:endParaRPr lang="en-US" dirty="0"/>
          </a:p>
          <a:p>
            <a:pPr lvl="1"/>
            <a:r>
              <a:rPr lang="en-US" dirty="0"/>
              <a:t>NB: Don’t simply copy the wording of the CS</a:t>
            </a:r>
          </a:p>
          <a:p>
            <a:pPr lvl="1"/>
            <a:r>
              <a:rPr lang="en-US" dirty="0"/>
              <a:t>Verbatim copies of the wording = NYC</a:t>
            </a:r>
          </a:p>
          <a:p>
            <a:pPr lvl="1"/>
            <a:r>
              <a:rPr lang="en-US" dirty="0"/>
              <a:t>The learning title must be unique and </a:t>
            </a:r>
            <a:r>
              <a:rPr lang="en-US" u="sng" dirty="0"/>
              <a:t>describe</a:t>
            </a:r>
            <a:r>
              <a:rPr lang="en-US" dirty="0"/>
              <a:t> your case study</a:t>
            </a:r>
            <a:endParaRPr lang="en-ZA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5C9266-D8E7-43D0-B103-C56E6131C4D8}"/>
              </a:ext>
            </a:extLst>
          </p:cNvPr>
          <p:cNvGrpSpPr/>
          <p:nvPr/>
        </p:nvGrpSpPr>
        <p:grpSpPr>
          <a:xfrm>
            <a:off x="1329293" y="1653210"/>
            <a:ext cx="3342100" cy="3342100"/>
            <a:chOff x="2300255" y="260603"/>
            <a:chExt cx="1979676" cy="1979676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grpSpPr>
        <p:sp>
          <p:nvSpPr>
            <p:cNvPr id="6" name="Partial Circle 5">
              <a:extLst>
                <a:ext uri="{FF2B5EF4-FFF2-40B4-BE49-F238E27FC236}">
                  <a16:creationId xmlns:a16="http://schemas.microsoft.com/office/drawing/2014/main" id="{F1081A8D-E60C-48DF-9CC9-5E19A009D3F5}"/>
                </a:ext>
              </a:extLst>
            </p:cNvPr>
            <p:cNvSpPr/>
            <p:nvPr/>
          </p:nvSpPr>
          <p:spPr>
            <a:xfrm>
              <a:off x="2300255" y="260603"/>
              <a:ext cx="1979676" cy="1979676"/>
            </a:xfrm>
            <a:prstGeom prst="pieWedge">
              <a:avLst/>
            </a:prstGeom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>
              <a:bevelT w="63500" h="254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ZA"/>
            </a:p>
          </p:txBody>
        </p:sp>
        <p:sp>
          <p:nvSpPr>
            <p:cNvPr id="7" name="Partial Circle 4">
              <a:extLst>
                <a:ext uri="{FF2B5EF4-FFF2-40B4-BE49-F238E27FC236}">
                  <a16:creationId xmlns:a16="http://schemas.microsoft.com/office/drawing/2014/main" id="{C2D6F86C-D81B-4E1E-89CF-3EFF63752D44}"/>
                </a:ext>
              </a:extLst>
            </p:cNvPr>
            <p:cNvSpPr txBox="1"/>
            <p:nvPr/>
          </p:nvSpPr>
          <p:spPr>
            <a:xfrm>
              <a:off x="2880089" y="840437"/>
              <a:ext cx="1399842" cy="139984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3600" kern="1200" dirty="0">
                  <a:solidFill>
                    <a:schemeClr val="bg2"/>
                  </a:solidFill>
                  <a:latin typeface="Arial"/>
                  <a:ea typeface="+mn-ea"/>
                  <a:cs typeface="Times New Roman"/>
                </a:rPr>
                <a:t>Reflection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2301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188DFC-D5A5-454D-A850-E1AC3093C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041" y="0"/>
            <a:ext cx="10419080" cy="775417"/>
          </a:xfrm>
        </p:spPr>
        <p:txBody>
          <a:bodyPr>
            <a:normAutofit/>
          </a:bodyPr>
          <a:lstStyle/>
          <a:p>
            <a:r>
              <a:rPr lang="en-US" dirty="0"/>
              <a:t>Reflection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D3B1F-7176-40F2-B9BD-04A5E2B80CC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60450" y="3014663"/>
            <a:ext cx="7573963" cy="3779837"/>
          </a:xfrm>
          <a:solidFill>
            <a:schemeClr val="accent1">
              <a:lumMod val="5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Clr>
                <a:schemeClr val="bg2">
                  <a:lumMod val="9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Ask yourself</a:t>
            </a:r>
          </a:p>
          <a:p>
            <a:pPr lvl="1">
              <a:buClr>
                <a:schemeClr val="bg2">
                  <a:lumMod val="9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What do I need to learn? i.e. </a:t>
            </a:r>
            <a:r>
              <a:rPr lang="en-US" u="sng" dirty="0">
                <a:solidFill>
                  <a:schemeClr val="bg1"/>
                </a:solidFill>
              </a:rPr>
              <a:t>own</a:t>
            </a:r>
            <a:r>
              <a:rPr lang="en-US" dirty="0">
                <a:solidFill>
                  <a:schemeClr val="bg1"/>
                </a:solidFill>
              </a:rPr>
              <a:t> learning need</a:t>
            </a:r>
          </a:p>
          <a:p>
            <a:pPr lvl="1">
              <a:buClr>
                <a:schemeClr val="bg2">
                  <a:lumMod val="9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How do I know that’s what I need to learn?</a:t>
            </a:r>
          </a:p>
          <a:p>
            <a:pPr lvl="1">
              <a:buClr>
                <a:schemeClr val="bg2">
                  <a:lumMod val="9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What will I do with what I have learned?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</a:pPr>
            <a:r>
              <a:rPr lang="en-US" dirty="0">
                <a:solidFill>
                  <a:schemeClr val="bg1"/>
                </a:solidFill>
              </a:rPr>
              <a:t>Describe this learning need</a:t>
            </a:r>
          </a:p>
          <a:p>
            <a:pPr lvl="1">
              <a:buClr>
                <a:schemeClr val="bg2">
                  <a:lumMod val="9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Make it a personal reflection, i.e. use the personal pronoun “I”</a:t>
            </a:r>
          </a:p>
          <a:p>
            <a:pPr lvl="1">
              <a:buClr>
                <a:schemeClr val="bg2">
                  <a:lumMod val="9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Be careful not to describe the learning need of the patient</a:t>
            </a:r>
          </a:p>
          <a:p>
            <a:pPr lvl="1">
              <a:buClr>
                <a:schemeClr val="bg2">
                  <a:lumMod val="9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NB! The learning need must be related to the selected outcome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CA80A7D4-79D4-4377-B87E-3D561CF92ABF}"/>
              </a:ext>
            </a:extLst>
          </p:cNvPr>
          <p:cNvSpPr/>
          <p:nvPr/>
        </p:nvSpPr>
        <p:spPr>
          <a:xfrm>
            <a:off x="9219251" y="4661316"/>
            <a:ext cx="1891725" cy="1736435"/>
          </a:xfrm>
          <a:prstGeom prst="wedgeRoundRectCallout">
            <a:avLst>
              <a:gd name="adj1" fmla="val -95336"/>
              <a:gd name="adj2" fmla="val 16091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This will determine the choice of CS and </a:t>
            </a:r>
            <a:r>
              <a:rPr lang="en-ZA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behavioural statements </a:t>
            </a:r>
            <a:r>
              <a: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EEB11-6F84-4A37-94B9-B4C195966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31405"/>
            <a:ext cx="1209040" cy="151216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03917"/>
              </p:ext>
            </p:extLst>
          </p:nvPr>
        </p:nvGraphicFramePr>
        <p:xfrm>
          <a:off x="3670427" y="558339"/>
          <a:ext cx="8521572" cy="2770632"/>
        </p:xfrm>
        <a:graphic>
          <a:graphicData uri="http://schemas.openxmlformats.org/drawingml/2006/table">
            <a:tbl>
              <a:tblPr firstRow="1" firstCol="1" bandRow="1"/>
              <a:tblGrid>
                <a:gridCol w="1296727">
                  <a:extLst>
                    <a:ext uri="{9D8B030D-6E8A-4147-A177-3AD203B41FA5}">
                      <a16:colId xmlns:a16="http://schemas.microsoft.com/office/drawing/2014/main" val="588845498"/>
                    </a:ext>
                  </a:extLst>
                </a:gridCol>
                <a:gridCol w="991615">
                  <a:extLst>
                    <a:ext uri="{9D8B030D-6E8A-4147-A177-3AD203B41FA5}">
                      <a16:colId xmlns:a16="http://schemas.microsoft.com/office/drawing/2014/main" val="614368044"/>
                    </a:ext>
                  </a:extLst>
                </a:gridCol>
                <a:gridCol w="6233230">
                  <a:extLst>
                    <a:ext uri="{9D8B030D-6E8A-4147-A177-3AD203B41FA5}">
                      <a16:colId xmlns:a16="http://schemas.microsoft.com/office/drawing/2014/main" val="1680104586"/>
                    </a:ext>
                  </a:extLst>
                </a:gridCol>
              </a:tblGrid>
              <a:tr h="435928"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STEP 1: FRELECTION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*MARK RANGE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CRITERIA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545317"/>
                  </a:ext>
                </a:extLst>
              </a:tr>
              <a:tr h="389117">
                <a:tc rowSpan="2"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Learning title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Direct copy of / similar to the competency standard / behavioural statements OR title not appropriate / not related to competency standard 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308557"/>
                  </a:ext>
                </a:extLst>
              </a:tr>
              <a:tr h="194559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Original, descriptive and related to the competency standard 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430192"/>
                  </a:ext>
                </a:extLst>
              </a:tr>
              <a:tr h="389117">
                <a:tc rowSpan="4"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Learning need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Irrelevant learning need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learning need not linked to the competency standard and associated behavioural statements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not learning need of intern (e.g. learning need of patient or nurse, etc.)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892974"/>
                  </a:ext>
                </a:extLst>
              </a:tr>
              <a:tr h="194559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419" sz="1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General description stating the role of the pharmacist in relation to the competency statement.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656494"/>
                  </a:ext>
                </a:extLst>
              </a:tr>
              <a:tr h="583676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419" sz="1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Clear learning need according to competency standard and associated behavioural statements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trigger scenario provided (i.e. what happened that triggered the learning need),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indication of what intern hopes to achieve after completion of the competency standard 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05259"/>
                  </a:ext>
                </a:extLst>
              </a:tr>
              <a:tr h="583676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419" sz="1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Clear learning need according to competency standard and associated behavioural statements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trigger scenario provided  i.e. what happened that triggered the learning need)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indication of what the intern hopes to achieve after completion of the competency standard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775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9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32137157"/>
              </p:ext>
            </p:extLst>
          </p:nvPr>
        </p:nvGraphicFramePr>
        <p:xfrm>
          <a:off x="1190753" y="1396810"/>
          <a:ext cx="10641583" cy="5306805"/>
        </p:xfrm>
        <a:graphic>
          <a:graphicData uri="http://schemas.openxmlformats.org/drawingml/2006/table">
            <a:tbl>
              <a:tblPr firstRow="1" firstCol="1" bandRow="1"/>
              <a:tblGrid>
                <a:gridCol w="1807462">
                  <a:extLst>
                    <a:ext uri="{9D8B030D-6E8A-4147-A177-3AD203B41FA5}">
                      <a16:colId xmlns:a16="http://schemas.microsoft.com/office/drawing/2014/main" val="2362015918"/>
                    </a:ext>
                  </a:extLst>
                </a:gridCol>
                <a:gridCol w="1302139">
                  <a:extLst>
                    <a:ext uri="{9D8B030D-6E8A-4147-A177-3AD203B41FA5}">
                      <a16:colId xmlns:a16="http://schemas.microsoft.com/office/drawing/2014/main" val="1240868269"/>
                    </a:ext>
                  </a:extLst>
                </a:gridCol>
                <a:gridCol w="7531982">
                  <a:extLst>
                    <a:ext uri="{9D8B030D-6E8A-4147-A177-3AD203B41FA5}">
                      <a16:colId xmlns:a16="http://schemas.microsoft.com/office/drawing/2014/main" val="3040367958"/>
                    </a:ext>
                  </a:extLst>
                </a:gridCol>
              </a:tblGrid>
              <a:tr h="820412"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STEP 1: REFLECTION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*MARK RANGE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CRITERIA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097552"/>
                  </a:ext>
                </a:extLst>
              </a:tr>
              <a:tr h="732314">
                <a:tc rowSpan="2"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Learning title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Direct copy of / similar to the competency standard / behavioural statements OR title not appropriate / not related to competency standard 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08296"/>
                  </a:ext>
                </a:extLst>
              </a:tr>
              <a:tr h="366158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Original, descriptive and related to the competency standard 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169454"/>
                  </a:ext>
                </a:extLst>
              </a:tr>
              <a:tr h="732314">
                <a:tc rowSpan="4"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Learning need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Irrelevant learning need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learning need not linked to the competency standard and associated behavioural statements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not learning need of intern (e.g. learning need of patient or nurse, etc.)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461943"/>
                  </a:ext>
                </a:extLst>
              </a:tr>
              <a:tr h="366158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419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General description stating the role of the pharmacist in relation to the competency statement.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916813"/>
                  </a:ext>
                </a:extLst>
              </a:tr>
              <a:tr h="1098473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Clear learning need according to competency standard and associated behavioural statements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trigger scenario provided (i.e. what happened that triggered the learning need),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indication of what intern hopes to achieve after completion of the competency standard 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023043"/>
                  </a:ext>
                </a:extLst>
              </a:tr>
              <a:tr h="1098473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Clear learning need according to competency standard and associated behavioural statements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trigger scenario provided  i.e. what happened that triggered the learning need)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indication of what the intern hopes to achieve after completion of the competency standard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40566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Assessment criteria for Reflection </a:t>
            </a:r>
            <a:endParaRPr lang="es-419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433576" y="2478483"/>
            <a:ext cx="1977643" cy="842111"/>
          </a:xfrm>
          <a:prstGeom prst="wedgeRoundRectCallout">
            <a:avLst>
              <a:gd name="adj1" fmla="val 97955"/>
              <a:gd name="adj2" fmla="val 56002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Irrelevant or incorrect info </a:t>
            </a:r>
            <a:endParaRPr lang="es-419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438403" y="3645650"/>
            <a:ext cx="1977643" cy="842111"/>
          </a:xfrm>
          <a:prstGeom prst="wedgeRoundRectCallout">
            <a:avLst>
              <a:gd name="adj1" fmla="val 94564"/>
              <a:gd name="adj2" fmla="val 1127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Minimally correct info </a:t>
            </a:r>
            <a:endParaRPr lang="es-419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433578" y="5861503"/>
            <a:ext cx="1977643" cy="842112"/>
          </a:xfrm>
          <a:prstGeom prst="wedgeRoundRectCallout">
            <a:avLst>
              <a:gd name="adj1" fmla="val 93845"/>
              <a:gd name="adj2" fmla="val -62917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3 (all) correct criteria  </a:t>
            </a:r>
            <a:endParaRPr lang="es-419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433576" y="4737928"/>
            <a:ext cx="1977643" cy="842112"/>
          </a:xfrm>
          <a:prstGeom prst="wedgeRoundRectCallout">
            <a:avLst>
              <a:gd name="adj1" fmla="val 94821"/>
              <a:gd name="adj2" fmla="val -54778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2 correct criteria  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3121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07ED-82D6-466C-9816-B4D78E42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</a:t>
            </a:r>
            <a:endParaRPr lang="en-ZA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0BDA1ED-B8DC-417A-8B94-32991A185B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816431"/>
              </p:ext>
            </p:extLst>
          </p:nvPr>
        </p:nvGraphicFramePr>
        <p:xfrm>
          <a:off x="1727200" y="1278193"/>
          <a:ext cx="8737600" cy="5117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5861">
                  <a:extLst>
                    <a:ext uri="{9D8B030D-6E8A-4147-A177-3AD203B41FA5}">
                      <a16:colId xmlns:a16="http://schemas.microsoft.com/office/drawing/2014/main" val="42964366"/>
                    </a:ext>
                  </a:extLst>
                </a:gridCol>
                <a:gridCol w="884582">
                  <a:extLst>
                    <a:ext uri="{9D8B030D-6E8A-4147-A177-3AD203B41FA5}">
                      <a16:colId xmlns:a16="http://schemas.microsoft.com/office/drawing/2014/main" val="1290830104"/>
                    </a:ext>
                  </a:extLst>
                </a:gridCol>
                <a:gridCol w="827157">
                  <a:extLst>
                    <a:ext uri="{9D8B030D-6E8A-4147-A177-3AD203B41FA5}">
                      <a16:colId xmlns:a16="http://schemas.microsoft.com/office/drawing/2014/main" val="3194946496"/>
                    </a:ext>
                  </a:extLst>
                </a:gridCol>
              </a:tblGrid>
              <a:tr h="41321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CHECKLIST</a:t>
                      </a:r>
                      <a:endParaRPr lang="en-ZA" sz="16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ZA" sz="16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ZA" sz="16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427016"/>
                  </a:ext>
                </a:extLst>
              </a:tr>
              <a:tr h="413216">
                <a:tc gridSpan="3"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  <a:endParaRPr lang="en-Z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466325"/>
                  </a:ext>
                </a:extLst>
              </a:tr>
              <a:tr h="41321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there a title?</a:t>
                      </a:r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311542"/>
                  </a:ext>
                </a:extLst>
              </a:tr>
              <a:tr h="4638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the title short, specific and related to the competency standard (CS)?</a:t>
                      </a:r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28011"/>
                  </a:ext>
                </a:extLst>
              </a:tr>
              <a:tr h="43732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the title a concise statement in my own words (not just a copy of the CS)?</a:t>
                      </a:r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475934"/>
                  </a:ext>
                </a:extLst>
              </a:tr>
              <a:tr h="413216">
                <a:tc gridSpan="3">
                  <a:txBody>
                    <a:bodyPr/>
                    <a:lstStyle/>
                    <a:p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145893"/>
                  </a:ext>
                </a:extLst>
              </a:tr>
              <a:tr h="413216">
                <a:tc gridSpan="3"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REFLECTION</a:t>
                      </a:r>
                      <a:endParaRPr lang="en-Z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410070"/>
                  </a:ext>
                </a:extLst>
              </a:tr>
              <a:tr h="41321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I clearly stated what </a:t>
                      </a:r>
                      <a:r>
                        <a:rPr lang="en-US" sz="1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need to know or learn</a:t>
                      </a:r>
                      <a:r>
                        <a:rPr lang="en-US" sz="1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493088"/>
                  </a:ext>
                </a:extLst>
              </a:tr>
              <a:tr h="41321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I stated my learning need in the first person, e.g. “I need to know/learn…”?</a:t>
                      </a:r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872638"/>
                  </a:ext>
                </a:extLst>
              </a:tr>
              <a:tr h="41321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I stated why I have identified this learning need for myself and not just stated that it is a required outcome?</a:t>
                      </a:r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191740"/>
                  </a:ext>
                </a:extLst>
              </a:tr>
              <a:tr h="41321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I made sure not to include details of planning and implementation here?</a:t>
                      </a:r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491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636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8C69-5943-4B94-B4B1-75864DBA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 Planning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6B92B-FFA5-4AD1-9CED-166C8732D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9972" y="581584"/>
            <a:ext cx="3418114" cy="4295216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NB: Don’t only describe how you plan to proceed, but say </a:t>
            </a:r>
            <a:r>
              <a:rPr lang="en-US" b="1" dirty="0">
                <a:solidFill>
                  <a:srgbClr val="FF0000"/>
                </a:solidFill>
              </a:rPr>
              <a:t>what</a:t>
            </a:r>
            <a:r>
              <a:rPr lang="en-US" dirty="0">
                <a:solidFill>
                  <a:schemeClr val="bg1"/>
                </a:solidFill>
              </a:rPr>
              <a:t> you are going to do, </a:t>
            </a:r>
            <a:r>
              <a:rPr lang="en-US" b="1" dirty="0">
                <a:solidFill>
                  <a:srgbClr val="FF0000"/>
                </a:solidFill>
              </a:rPr>
              <a:t>how</a:t>
            </a:r>
            <a:r>
              <a:rPr lang="en-US" dirty="0">
                <a:solidFill>
                  <a:schemeClr val="bg1"/>
                </a:solidFill>
              </a:rPr>
              <a:t> you are going to do it and </a:t>
            </a:r>
            <a:r>
              <a:rPr lang="en-US" b="1" dirty="0">
                <a:solidFill>
                  <a:srgbClr val="FF0000"/>
                </a:solidFill>
              </a:rPr>
              <a:t>why</a:t>
            </a:r>
            <a:r>
              <a:rPr lang="en-US" dirty="0">
                <a:solidFill>
                  <a:schemeClr val="bg1"/>
                </a:solidFill>
              </a:rPr>
              <a:t> you are going to do things this way, as well as </a:t>
            </a:r>
            <a:r>
              <a:rPr lang="en-US" b="1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chemeClr val="bg1"/>
                </a:solidFill>
              </a:rPr>
              <a:t> you are going to do it.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88DC8-09B0-4F11-A212-471B8B7AC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9000" y="1517679"/>
            <a:ext cx="7906657" cy="4351338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How, exactly, am I going to learn this?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What are my options?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Refer to the behavioural statement and structure planning accordingly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Mention relevant resources to be used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Include reason why each resource is chosen </a:t>
            </a:r>
            <a:endParaRPr lang="en-US" sz="2000" dirty="0">
              <a:solidFill>
                <a:schemeClr val="tx1"/>
              </a:solidFill>
            </a:endParaRP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What evidence can I submit to support my learning activity?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Planning is written in </a:t>
            </a:r>
            <a:r>
              <a:rPr lang="en-US" sz="2000" u="sng" dirty="0">
                <a:solidFill>
                  <a:schemeClr val="tx1"/>
                </a:solidFill>
              </a:rPr>
              <a:t>future tense</a:t>
            </a:r>
            <a:r>
              <a:rPr lang="en-US" sz="2000" dirty="0">
                <a:solidFill>
                  <a:schemeClr val="tx1"/>
                </a:solidFill>
              </a:rPr>
              <a:t> (I will do…)</a:t>
            </a:r>
          </a:p>
          <a:p>
            <a:pPr marL="0" indent="0" algn="ctr">
              <a:buClr>
                <a:schemeClr val="accent1">
                  <a:lumMod val="50000"/>
                </a:schemeClr>
              </a:buClr>
              <a:buNone/>
            </a:pPr>
            <a:r>
              <a:rPr lang="en-US" sz="2400" dirty="0">
                <a:solidFill>
                  <a:srgbClr val="C00000"/>
                </a:solidFill>
              </a:rPr>
              <a:t>Carefully select primary learning trigger and activity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337668"/>
              </p:ext>
            </p:extLst>
          </p:nvPr>
        </p:nvGraphicFramePr>
        <p:xfrm>
          <a:off x="146594" y="4955608"/>
          <a:ext cx="11156406" cy="1788439"/>
        </p:xfrm>
        <a:graphic>
          <a:graphicData uri="http://schemas.openxmlformats.org/drawingml/2006/table">
            <a:tbl>
              <a:tblPr firstRow="1" firstCol="1" bandRow="1"/>
              <a:tblGrid>
                <a:gridCol w="2063206">
                  <a:extLst>
                    <a:ext uri="{9D8B030D-6E8A-4147-A177-3AD203B41FA5}">
                      <a16:colId xmlns:a16="http://schemas.microsoft.com/office/drawing/2014/main" val="3568390081"/>
                    </a:ext>
                  </a:extLst>
                </a:gridCol>
                <a:gridCol w="1261438">
                  <a:extLst>
                    <a:ext uri="{9D8B030D-6E8A-4147-A177-3AD203B41FA5}">
                      <a16:colId xmlns:a16="http://schemas.microsoft.com/office/drawing/2014/main" val="3015146938"/>
                    </a:ext>
                  </a:extLst>
                </a:gridCol>
                <a:gridCol w="7831762">
                  <a:extLst>
                    <a:ext uri="{9D8B030D-6E8A-4147-A177-3AD203B41FA5}">
                      <a16:colId xmlns:a16="http://schemas.microsoft.com/office/drawing/2014/main" val="658469198"/>
                    </a:ext>
                  </a:extLst>
                </a:gridCol>
              </a:tblGrid>
              <a:tr h="323934"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STEP 2: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PLANNING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*MARK RANGE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CRITERIA</a:t>
                      </a:r>
                      <a:endParaRPr lang="es-419" sz="1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0061071"/>
                  </a:ext>
                </a:extLst>
              </a:tr>
              <a:tr h="323934">
                <a:tc rowSpan="4"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Planning not related to behavioural statements and learning need OR no resources provided OR information elating to reflection, implementation and evaluation is provided </a:t>
                      </a:r>
                      <a:endParaRPr lang="es-419" sz="1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7278515"/>
                  </a:ext>
                </a:extLst>
              </a:tr>
              <a:tr h="492703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Planning is provided in future tense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 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reasoning behind the use of resources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insufficient resources provided but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specific details of resources provided AND no linking to behavioural statements together with the reasoning behind the planning;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specific details of resources to be used provided and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linking to behavioural statement/s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979007"/>
                  </a:ext>
                </a:extLst>
              </a:tr>
              <a:tr h="323934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419" sz="1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Planning is provided tin future tense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 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 reasoning behind the use of resources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specific details of resources to be used are provided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BUT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not linking to 75% of the behavioural statements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347840"/>
                  </a:ext>
                </a:extLst>
              </a:tr>
              <a:tr h="323934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419" sz="1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Detailed plan provided in future tense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 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the reasoning behind the use of resources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specific details of resources to be used provided </a:t>
                      </a: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linking to 75% and above of the behavioural statements</a:t>
                      </a:r>
                      <a:endParaRPr lang="es-419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719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62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2396" y="363666"/>
            <a:ext cx="9931400" cy="775417"/>
          </a:xfrm>
        </p:spPr>
        <p:txBody>
          <a:bodyPr/>
          <a:lstStyle/>
          <a:p>
            <a:r>
              <a:rPr lang="en-ZA" dirty="0"/>
              <a:t>Assessment criteria for Planning  </a:t>
            </a:r>
            <a:endParaRPr lang="es-419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53944902"/>
              </p:ext>
            </p:extLst>
          </p:nvPr>
        </p:nvGraphicFramePr>
        <p:xfrm>
          <a:off x="2692400" y="1139083"/>
          <a:ext cx="9026508" cy="5309315"/>
        </p:xfrm>
        <a:graphic>
          <a:graphicData uri="http://schemas.openxmlformats.org/drawingml/2006/table">
            <a:tbl>
              <a:tblPr firstRow="1" firstCol="1" bandRow="1"/>
              <a:tblGrid>
                <a:gridCol w="1465560">
                  <a:extLst>
                    <a:ext uri="{9D8B030D-6E8A-4147-A177-3AD203B41FA5}">
                      <a16:colId xmlns:a16="http://schemas.microsoft.com/office/drawing/2014/main" val="597917334"/>
                    </a:ext>
                  </a:extLst>
                </a:gridCol>
                <a:gridCol w="1372897">
                  <a:extLst>
                    <a:ext uri="{9D8B030D-6E8A-4147-A177-3AD203B41FA5}">
                      <a16:colId xmlns:a16="http://schemas.microsoft.com/office/drawing/2014/main" val="3868056539"/>
                    </a:ext>
                  </a:extLst>
                </a:gridCol>
                <a:gridCol w="6188051">
                  <a:extLst>
                    <a:ext uri="{9D8B030D-6E8A-4147-A177-3AD203B41FA5}">
                      <a16:colId xmlns:a16="http://schemas.microsoft.com/office/drawing/2014/main" val="4059646197"/>
                    </a:ext>
                  </a:extLst>
                </a:gridCol>
              </a:tblGrid>
              <a:tr h="1070594"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STEP 2: PLANNING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*MARK RANGE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CRITERIA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84058"/>
                  </a:ext>
                </a:extLst>
              </a:tr>
              <a:tr h="788610">
                <a:tc rowSpan="4"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Planning not related to behavioural statements and learning need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no resources provided OR information elating to reflection, implementation and evaluation is provided 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159213"/>
                  </a:ext>
                </a:extLst>
              </a:tr>
              <a:tr h="1478619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Planning is provided in future tense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reasoning behind the use of resources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insufficient resources provided but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specific details of resources provided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no linking to behavioural statements together with the reasoning behind the planning;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specific details of resources to be used provided and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linking to behavioural statement/s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781809"/>
                  </a:ext>
                </a:extLst>
              </a:tr>
              <a:tr h="985746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419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Planning is provided tin future tense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 reasoning behind the use of resources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specific details of resources to be used are provided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BUT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not linking to 75% of the behavioural statements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810501"/>
                  </a:ext>
                </a:extLst>
              </a:tr>
              <a:tr h="985746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Detailed plan provided in future tense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the reasoning behind the use of resources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specific details of resources to be used provided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linking to 75% and above of the behavioural statements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93890"/>
                  </a:ext>
                </a:extLst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433575" y="1971009"/>
            <a:ext cx="1977643" cy="1015564"/>
          </a:xfrm>
          <a:prstGeom prst="wedgeRoundRectCallout">
            <a:avLst>
              <a:gd name="adj1" fmla="val 136926"/>
              <a:gd name="adj2" fmla="val 992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Irrelevant or incorrect info </a:t>
            </a:r>
            <a:endParaRPr lang="es-419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473093" y="3171607"/>
            <a:ext cx="1977643" cy="1015564"/>
          </a:xfrm>
          <a:prstGeom prst="wedgeRoundRectCallout">
            <a:avLst>
              <a:gd name="adj1" fmla="val 140654"/>
              <a:gd name="adj2" fmla="val -42054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Minimally correct info </a:t>
            </a:r>
          </a:p>
          <a:p>
            <a:pPr algn="ctr"/>
            <a:r>
              <a:rPr lang="en-ZA" dirty="0"/>
              <a:t>2 correct criteria </a:t>
            </a:r>
            <a:endParaRPr lang="es-419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473092" y="4487453"/>
            <a:ext cx="1977643" cy="1015564"/>
          </a:xfrm>
          <a:prstGeom prst="wedgeRoundRectCallout">
            <a:avLst>
              <a:gd name="adj1" fmla="val 144507"/>
              <a:gd name="adj2" fmla="val -39397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3 correct criteria  </a:t>
            </a:r>
            <a:endParaRPr lang="es-419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433578" y="5688051"/>
            <a:ext cx="1977643" cy="1015564"/>
          </a:xfrm>
          <a:prstGeom prst="wedgeRoundRectCallout">
            <a:avLst>
              <a:gd name="adj1" fmla="val 147127"/>
              <a:gd name="adj2" fmla="val -53016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4 (all) correct criteria  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00971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CF51E-057D-4074-94E5-191A4FAE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88" y="457200"/>
            <a:ext cx="6109652" cy="705678"/>
          </a:xfrm>
        </p:spPr>
        <p:txBody>
          <a:bodyPr/>
          <a:lstStyle/>
          <a:p>
            <a:r>
              <a:rPr lang="en-US" dirty="0"/>
              <a:t>Outline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5F9E8D-3EF1-45A5-B001-6D3F62BC8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0188" y="1495388"/>
            <a:ext cx="6109652" cy="5496338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Competency standards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Selecting a domain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Selecting a competency standard</a:t>
            </a:r>
            <a:endParaRPr lang="en-US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Portfolio of Evidence (PoE)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CPD cycle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Assessment criteria 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Evidence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Example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Assessment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Feedback from assessor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Re-assessment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Professionalism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Confidentiality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Challenging competency standards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Guidelines for choices and evidence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en-ZA" dirty="0"/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CE10F4E4-25EE-458A-8482-6E982D26BDC2}"/>
              </a:ext>
            </a:extLst>
          </p:cNvPr>
          <p:cNvSpPr/>
          <p:nvPr/>
        </p:nvSpPr>
        <p:spPr>
          <a:xfrm>
            <a:off x="9785565" y="457200"/>
            <a:ext cx="2088232" cy="2603309"/>
          </a:xfrm>
          <a:prstGeom prst="wedgeRoundRectCallout">
            <a:avLst>
              <a:gd name="adj1" fmla="val -91646"/>
              <a:gd name="adj2" fmla="val 48525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100" dirty="0">
                <a:solidFill>
                  <a:schemeClr val="bg2"/>
                </a:solidFill>
                <a:latin typeface="+mj-lt"/>
              </a:rPr>
              <a:t>Mostly aimed at interns.</a:t>
            </a:r>
          </a:p>
          <a:p>
            <a:pPr algn="ctr"/>
            <a:r>
              <a:rPr lang="en-ZA" sz="2100" dirty="0">
                <a:solidFill>
                  <a:schemeClr val="bg2"/>
                </a:solidFill>
                <a:latin typeface="+mj-lt"/>
              </a:rPr>
              <a:t>There is a separate presentation for tutors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35A2E8-14F8-417D-A329-3F742ACA0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580" y="3064091"/>
            <a:ext cx="3279932" cy="30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33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07ED-82D6-466C-9816-B4D78E42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  <a:endParaRPr lang="en-ZA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19ACDE-2B2E-4EAC-9AF6-58011228C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088432"/>
              </p:ext>
            </p:extLst>
          </p:nvPr>
        </p:nvGraphicFramePr>
        <p:xfrm>
          <a:off x="2032000" y="1377585"/>
          <a:ext cx="8128000" cy="4467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36139">
                  <a:extLst>
                    <a:ext uri="{9D8B030D-6E8A-4147-A177-3AD203B41FA5}">
                      <a16:colId xmlns:a16="http://schemas.microsoft.com/office/drawing/2014/main" val="3491567229"/>
                    </a:ext>
                  </a:extLst>
                </a:gridCol>
                <a:gridCol w="854765">
                  <a:extLst>
                    <a:ext uri="{9D8B030D-6E8A-4147-A177-3AD203B41FA5}">
                      <a16:colId xmlns:a16="http://schemas.microsoft.com/office/drawing/2014/main" val="2720684300"/>
                    </a:ext>
                  </a:extLst>
                </a:gridCol>
                <a:gridCol w="837096">
                  <a:extLst>
                    <a:ext uri="{9D8B030D-6E8A-4147-A177-3AD203B41FA5}">
                      <a16:colId xmlns:a16="http://schemas.microsoft.com/office/drawing/2014/main" val="1949110588"/>
                    </a:ext>
                  </a:extLst>
                </a:gridCol>
              </a:tblGrid>
              <a:tr h="44405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CHECKLIST</a:t>
                      </a:r>
                      <a:endParaRPr lang="en-ZA" sz="24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ZA" sz="24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ZA" sz="24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285779"/>
                  </a:ext>
                </a:extLst>
              </a:tr>
              <a:tr h="444052">
                <a:tc gridSpan="3"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PLANNING</a:t>
                      </a:r>
                      <a:endParaRPr lang="en-ZA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422298"/>
                  </a:ext>
                </a:extLst>
              </a:tr>
              <a:tr h="4440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I clearly stated 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</a:t>
                      </a:r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 am going to learn?</a:t>
                      </a:r>
                      <a:endParaRPr lang="en-Z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594456"/>
                  </a:ext>
                </a:extLst>
              </a:tr>
              <a:tr h="79929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I identified which resources I will be using?</a:t>
                      </a:r>
                      <a:endParaRPr lang="en-Z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50671"/>
                  </a:ext>
                </a:extLst>
              </a:tr>
              <a:tr h="79929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I explained how I will be using the resources?</a:t>
                      </a:r>
                      <a:endParaRPr lang="en-Z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747440"/>
                  </a:ext>
                </a:extLst>
              </a:tr>
              <a:tr h="79929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I made sure NOT to just write what I intend to do (which is implementation)?</a:t>
                      </a:r>
                      <a:endParaRPr lang="en-Z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098907"/>
                  </a:ext>
                </a:extLst>
              </a:tr>
              <a:tr h="62725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I written this in the future tense?</a:t>
                      </a:r>
                      <a:endParaRPr lang="en-Z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111922"/>
                  </a:ext>
                </a:extLst>
              </a:tr>
            </a:tbl>
          </a:graphicData>
        </a:graphic>
      </p:graphicFrame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972300E-8954-4C3E-B981-904FD7DE1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36701"/>
            <a:ext cx="3810000" cy="25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61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70029B-A977-4E15-A97F-26E7188BE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7991" y="968770"/>
            <a:ext cx="7462696" cy="30990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Describe what you actually did</a:t>
            </a:r>
          </a:p>
          <a:p>
            <a:pPr marL="0" indent="0">
              <a:buNone/>
            </a:pPr>
            <a:endParaRPr lang="en-US" sz="900" dirty="0"/>
          </a:p>
          <a:p>
            <a:pPr lvl="1"/>
            <a:r>
              <a:rPr lang="en-US" dirty="0"/>
              <a:t>Provide the context</a:t>
            </a:r>
          </a:p>
          <a:p>
            <a:pPr lvl="2"/>
            <a:r>
              <a:rPr lang="en-US" dirty="0"/>
              <a:t>What, when, where, how</a:t>
            </a:r>
          </a:p>
          <a:p>
            <a:pPr marL="914400" lvl="2" indent="0">
              <a:buNone/>
            </a:pPr>
            <a:endParaRPr lang="en-US" sz="900" dirty="0"/>
          </a:p>
          <a:p>
            <a:pPr lvl="1"/>
            <a:r>
              <a:rPr lang="en-US" dirty="0"/>
              <a:t>Link to the evidence</a:t>
            </a:r>
          </a:p>
          <a:p>
            <a:pPr marL="457200" lvl="1" indent="0">
              <a:buNone/>
            </a:pPr>
            <a:endParaRPr lang="en-US" sz="900" dirty="0"/>
          </a:p>
          <a:p>
            <a:pPr lvl="1"/>
            <a:r>
              <a:rPr lang="en-US" dirty="0"/>
              <a:t>Remember to include </a:t>
            </a:r>
            <a:r>
              <a:rPr lang="en-US" dirty="0">
                <a:solidFill>
                  <a:srgbClr val="FF0000"/>
                </a:solidFill>
              </a:rPr>
              <a:t>ALL the </a:t>
            </a:r>
            <a:r>
              <a:rPr lang="en-US" dirty="0"/>
              <a:t>behavioural statements of the chosen outcome</a:t>
            </a:r>
          </a:p>
          <a:p>
            <a:pPr marL="457200" lvl="1" indent="0">
              <a:buNone/>
            </a:pPr>
            <a:endParaRPr lang="en-US" sz="900" dirty="0"/>
          </a:p>
          <a:p>
            <a:pPr lvl="1"/>
            <a:r>
              <a:rPr lang="en-US" dirty="0"/>
              <a:t>Implementation is written in the </a:t>
            </a:r>
            <a:r>
              <a:rPr lang="en-US" u="sng" dirty="0"/>
              <a:t>past tense</a:t>
            </a:r>
            <a:r>
              <a:rPr lang="en-US" dirty="0"/>
              <a:t> (I did…)</a:t>
            </a:r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E810F4-3CC5-49F0-A14A-430079A33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056" y="81627"/>
            <a:ext cx="9931400" cy="775417"/>
          </a:xfrm>
        </p:spPr>
        <p:txBody>
          <a:bodyPr/>
          <a:lstStyle/>
          <a:p>
            <a:r>
              <a:rPr lang="en-US" dirty="0"/>
              <a:t>Step 3 Implementation</a:t>
            </a:r>
            <a:endParaRPr lang="en-ZA" dirty="0"/>
          </a:p>
        </p:txBody>
      </p:sp>
      <p:sp>
        <p:nvSpPr>
          <p:cNvPr id="4" name="Rounded Rectangular Callout 10">
            <a:extLst>
              <a:ext uri="{FF2B5EF4-FFF2-40B4-BE49-F238E27FC236}">
                <a16:creationId xmlns:a16="http://schemas.microsoft.com/office/drawing/2014/main" id="{A5AD8553-59C1-4C91-8FA1-DB4F53B074E7}"/>
              </a:ext>
            </a:extLst>
          </p:cNvPr>
          <p:cNvSpPr/>
          <p:nvPr/>
        </p:nvSpPr>
        <p:spPr>
          <a:xfrm>
            <a:off x="6902132" y="680566"/>
            <a:ext cx="1489925" cy="1574157"/>
          </a:xfrm>
          <a:prstGeom prst="wedgeRoundRectCallout">
            <a:avLst>
              <a:gd name="adj1" fmla="val -88804"/>
              <a:gd name="adj2" fmla="val 31606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Tell the story.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Keep it personal, </a:t>
            </a:r>
            <a:r>
              <a:rPr lang="en-ZA" sz="2000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“I”</a:t>
            </a:r>
          </a:p>
        </p:txBody>
      </p:sp>
      <p:sp>
        <p:nvSpPr>
          <p:cNvPr id="5" name="Rounded Rectangular Callout 18">
            <a:extLst>
              <a:ext uri="{FF2B5EF4-FFF2-40B4-BE49-F238E27FC236}">
                <a16:creationId xmlns:a16="http://schemas.microsoft.com/office/drawing/2014/main" id="{00532FD5-6A02-4572-BE8A-944D325D093F}"/>
              </a:ext>
            </a:extLst>
          </p:cNvPr>
          <p:cNvSpPr/>
          <p:nvPr/>
        </p:nvSpPr>
        <p:spPr>
          <a:xfrm>
            <a:off x="9498139" y="1010680"/>
            <a:ext cx="1749287" cy="922410"/>
          </a:xfrm>
          <a:prstGeom prst="wedgeRoundRectCallout">
            <a:avLst>
              <a:gd name="adj1" fmla="val -40906"/>
              <a:gd name="adj2" fmla="val 183184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More about this later!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6A9230-6ECE-48AD-99D4-3BC0243AA8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7882" y="2254723"/>
            <a:ext cx="1620827" cy="2348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9C853-98B9-4803-8052-341B7B18E1A7}"/>
              </a:ext>
            </a:extLst>
          </p:cNvPr>
          <p:cNvSpPr txBox="1"/>
          <p:nvPr/>
        </p:nvSpPr>
        <p:spPr>
          <a:xfrm>
            <a:off x="8495968" y="3136612"/>
            <a:ext cx="231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ZA" sz="3200" b="1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EVIDENCE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05400"/>
              </p:ext>
            </p:extLst>
          </p:nvPr>
        </p:nvGraphicFramePr>
        <p:xfrm>
          <a:off x="672658" y="4434111"/>
          <a:ext cx="11172012" cy="2138239"/>
        </p:xfrm>
        <a:graphic>
          <a:graphicData uri="http://schemas.openxmlformats.org/drawingml/2006/table">
            <a:tbl>
              <a:tblPr firstRow="1" firstCol="1" bandRow="1"/>
              <a:tblGrid>
                <a:gridCol w="1932319">
                  <a:extLst>
                    <a:ext uri="{9D8B030D-6E8A-4147-A177-3AD203B41FA5}">
                      <a16:colId xmlns:a16="http://schemas.microsoft.com/office/drawing/2014/main" val="15546342"/>
                    </a:ext>
                  </a:extLst>
                </a:gridCol>
                <a:gridCol w="1541721">
                  <a:extLst>
                    <a:ext uri="{9D8B030D-6E8A-4147-A177-3AD203B41FA5}">
                      <a16:colId xmlns:a16="http://schemas.microsoft.com/office/drawing/2014/main" val="2465782486"/>
                    </a:ext>
                  </a:extLst>
                </a:gridCol>
                <a:gridCol w="7697972">
                  <a:extLst>
                    <a:ext uri="{9D8B030D-6E8A-4147-A177-3AD203B41FA5}">
                      <a16:colId xmlns:a16="http://schemas.microsoft.com/office/drawing/2014/main" val="3437471400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STEP 3: IMPLEMENTATION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*MARK RANGE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CRITERIA</a:t>
                      </a:r>
                      <a:endParaRPr lang="es-419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2635"/>
                  </a:ext>
                </a:extLst>
              </a:tr>
              <a:tr h="62865">
                <a:tc rowSpan="2"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Achievement date</a:t>
                      </a:r>
                      <a:endParaRPr lang="es-419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Invalid achievement date (i.e. not within the internship period, or before the start date)</a:t>
                      </a:r>
                      <a:endParaRPr lang="es-419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55674"/>
                  </a:ext>
                </a:extLst>
              </a:tr>
              <a:tr h="62865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Valid achievement date (i.e. during the internship period after completion of the activity)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931723"/>
                  </a:ext>
                </a:extLst>
              </a:tr>
              <a:tr h="32385">
                <a:tc rowSpan="4"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Invalid description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509284"/>
                  </a:ext>
                </a:extLst>
              </a:tr>
              <a:tr h="31115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Only description of evidence provided but has no linkage to the behavioural statements </a:t>
                      </a: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description of “how” only </a:t>
                      </a: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description of “where” only </a:t>
                      </a: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description of “what” only </a:t>
                      </a: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description of “when” only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567575"/>
                  </a:ext>
                </a:extLst>
              </a:tr>
              <a:tr h="31115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419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Description of what, where, when, how </a:t>
                      </a: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either reference made to the evidence </a:t>
                      </a: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linked to at least 75% of the behavioural statements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36084"/>
                  </a:ext>
                </a:extLst>
              </a:tr>
              <a:tr h="31115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419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Description of what, where, when, how, </a:t>
                      </a: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reference made to the evidence </a:t>
                      </a: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linked to at least 75% of the behavioural statements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996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3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Assessment criteria for Implementation   </a:t>
            </a:r>
            <a:endParaRPr lang="es-419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870554741"/>
              </p:ext>
            </p:extLst>
          </p:nvPr>
        </p:nvGraphicFramePr>
        <p:xfrm>
          <a:off x="2795588" y="1589088"/>
          <a:ext cx="9091295" cy="4931440"/>
        </p:xfrm>
        <a:graphic>
          <a:graphicData uri="http://schemas.openxmlformats.org/drawingml/2006/table">
            <a:tbl>
              <a:tblPr firstRow="1" firstCol="1" bandRow="1"/>
              <a:tblGrid>
                <a:gridCol w="1303084">
                  <a:extLst>
                    <a:ext uri="{9D8B030D-6E8A-4147-A177-3AD203B41FA5}">
                      <a16:colId xmlns:a16="http://schemas.microsoft.com/office/drawing/2014/main" val="172132676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518447554"/>
                    </a:ext>
                  </a:extLst>
                </a:gridCol>
                <a:gridCol w="6645211">
                  <a:extLst>
                    <a:ext uri="{9D8B030D-6E8A-4147-A177-3AD203B41FA5}">
                      <a16:colId xmlns:a16="http://schemas.microsoft.com/office/drawing/2014/main" val="2788393667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STEP 3: IMPLEMENTATION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*MARK RANGE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CRITERIA</a:t>
                      </a:r>
                      <a:endParaRPr lang="es-419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811879"/>
                  </a:ext>
                </a:extLst>
              </a:tr>
              <a:tr h="384751">
                <a:tc rowSpan="2"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Achievement date</a:t>
                      </a:r>
                      <a:endParaRPr lang="es-419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Invalid achievement date (i.e. not within the internship period, or before the start date)</a:t>
                      </a:r>
                      <a:endParaRPr lang="es-419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666014"/>
                  </a:ext>
                </a:extLst>
              </a:tr>
              <a:tr h="384751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Valid achievement date (i.e. during the internship period after completion of the activity)</a:t>
                      </a:r>
                      <a:endParaRPr lang="es-419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697235"/>
                  </a:ext>
                </a:extLst>
              </a:tr>
              <a:tr h="384751">
                <a:tc rowSpan="4"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s-419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Invalid description</a:t>
                      </a:r>
                      <a:endParaRPr lang="es-419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232286"/>
                  </a:ext>
                </a:extLst>
              </a:tr>
              <a:tr h="1154254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Only description of evidence provided but has no linkage to the behavioural statements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description of “how” only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description of “where” only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description of “what” only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description of “when” only</a:t>
                      </a:r>
                      <a:endParaRPr lang="es-419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72379"/>
                  </a:ext>
                </a:extLst>
              </a:tr>
              <a:tr h="769503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419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Description of what, where, when, how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either reference made to the evidence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linked to at least 75% of the behavioural statements</a:t>
                      </a:r>
                      <a:endParaRPr lang="es-419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087439"/>
                  </a:ext>
                </a:extLst>
              </a:tr>
              <a:tr h="769503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419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Description of what, where, when, how,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reference made to the evidence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linked to at least 75% of the behavioural statements</a:t>
                      </a:r>
                      <a:endParaRPr lang="es-419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263237"/>
                  </a:ext>
                </a:extLst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433576" y="2200108"/>
            <a:ext cx="1977643" cy="1015564"/>
          </a:xfrm>
          <a:prstGeom prst="wedgeRoundRectCallout">
            <a:avLst>
              <a:gd name="adj1" fmla="val 144324"/>
              <a:gd name="adj2" fmla="val 80721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Irrelevant or incorrect info </a:t>
            </a:r>
            <a:endParaRPr lang="es-419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433576" y="3323683"/>
            <a:ext cx="1977643" cy="1015564"/>
          </a:xfrm>
          <a:prstGeom prst="wedgeRoundRectCallout">
            <a:avLst>
              <a:gd name="adj1" fmla="val 142212"/>
              <a:gd name="adj2" fmla="val 16801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Minimally correct info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3576" y="4564476"/>
            <a:ext cx="1977643" cy="1015564"/>
          </a:xfrm>
          <a:prstGeom prst="wedgeRoundRectCallout">
            <a:avLst>
              <a:gd name="adj1" fmla="val 141297"/>
              <a:gd name="adj2" fmla="val 5653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2 correct criteria  </a:t>
            </a:r>
            <a:endParaRPr lang="es-419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433578" y="5688051"/>
            <a:ext cx="1977643" cy="1015564"/>
          </a:xfrm>
          <a:prstGeom prst="wedgeRoundRectCallout">
            <a:avLst>
              <a:gd name="adj1" fmla="val 143069"/>
              <a:gd name="adj2" fmla="val -29843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3 (all) correct criteria  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47050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Assessment criteria for Evidence    </a:t>
            </a:r>
            <a:endParaRPr lang="es-419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152441026"/>
              </p:ext>
            </p:extLst>
          </p:nvPr>
        </p:nvGraphicFramePr>
        <p:xfrm>
          <a:off x="2324479" y="1555750"/>
          <a:ext cx="9699500" cy="5073983"/>
        </p:xfrm>
        <a:graphic>
          <a:graphicData uri="http://schemas.openxmlformats.org/drawingml/2006/table">
            <a:tbl>
              <a:tblPr firstRow="1" firstCol="1" bandRow="1"/>
              <a:tblGrid>
                <a:gridCol w="2001292">
                  <a:extLst>
                    <a:ext uri="{9D8B030D-6E8A-4147-A177-3AD203B41FA5}">
                      <a16:colId xmlns:a16="http://schemas.microsoft.com/office/drawing/2014/main" val="521622113"/>
                    </a:ext>
                  </a:extLst>
                </a:gridCol>
                <a:gridCol w="1307804">
                  <a:extLst>
                    <a:ext uri="{9D8B030D-6E8A-4147-A177-3AD203B41FA5}">
                      <a16:colId xmlns:a16="http://schemas.microsoft.com/office/drawing/2014/main" val="1428524276"/>
                    </a:ext>
                  </a:extLst>
                </a:gridCol>
                <a:gridCol w="6390404">
                  <a:extLst>
                    <a:ext uri="{9D8B030D-6E8A-4147-A177-3AD203B41FA5}">
                      <a16:colId xmlns:a16="http://schemas.microsoft.com/office/drawing/2014/main" val="2181267393"/>
                    </a:ext>
                  </a:extLst>
                </a:gridCol>
              </a:tblGrid>
              <a:tr h="1140447"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STEP 3: IMPLEMENTATION</a:t>
                      </a:r>
                      <a:endParaRPr lang="es-419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*MARK RANGE</a:t>
                      </a:r>
                      <a:endParaRPr lang="es-419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CRITERIA</a:t>
                      </a:r>
                      <a:endParaRPr lang="es-419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449324"/>
                  </a:ext>
                </a:extLst>
              </a:tr>
              <a:tr h="855336">
                <a:tc rowSpan="4"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Evidence</a:t>
                      </a:r>
                      <a:endParaRPr lang="es-419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419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 evidence,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not valid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not authentic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inappropriate/irrelevant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factually incorrect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confidentiality breached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419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142559"/>
                  </a:ext>
                </a:extLst>
              </a:tr>
              <a:tr h="570223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419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Valid, authentic, current, authentic, sufficient (to show at least 75% of the behavioural statements were performed) but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NOT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annotated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419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085853"/>
                  </a:ext>
                </a:extLst>
              </a:tr>
              <a:tr h="1140447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419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Valid, current, authentic, sufficient (to show at least 75% of the behavioural statements were performed)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annotated but does not show which behavioural statements it is satisfying and how it is satisfying the behavioural statements </a:t>
                      </a:r>
                      <a:endParaRPr lang="es-419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427195"/>
                  </a:ext>
                </a:extLst>
              </a:tr>
              <a:tr h="1140447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419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Valid, authentic, current, authentic, sufficient (to show at least 75% of the behavioural statements were performed), annotated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to show which behavioural statements is satisfying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how it is satisfying the behavioural statements </a:t>
                      </a:r>
                      <a:endParaRPr lang="es-419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05853"/>
                  </a:ext>
                </a:extLst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168021" y="2560148"/>
            <a:ext cx="1977642" cy="906478"/>
          </a:xfrm>
          <a:prstGeom prst="wedgeRoundRectCallout">
            <a:avLst>
              <a:gd name="adj1" fmla="val 177120"/>
              <a:gd name="adj2" fmla="val 6114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Irrelevant or incorrect info </a:t>
            </a:r>
            <a:endParaRPr lang="es-419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68020" y="3564890"/>
            <a:ext cx="1977643" cy="906477"/>
          </a:xfrm>
          <a:prstGeom prst="wedgeRoundRectCallout">
            <a:avLst>
              <a:gd name="adj1" fmla="val 171406"/>
              <a:gd name="adj2" fmla="val -8612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Minimally correct info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96468" y="4592433"/>
            <a:ext cx="1977643" cy="1015564"/>
          </a:xfrm>
          <a:prstGeom prst="wedgeRoundRectCallout">
            <a:avLst>
              <a:gd name="adj1" fmla="val 170086"/>
              <a:gd name="adj2" fmla="val -35743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2 correct criteria  </a:t>
            </a:r>
            <a:endParaRPr lang="es-419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253108" y="5797810"/>
            <a:ext cx="1977643" cy="1015564"/>
          </a:xfrm>
          <a:prstGeom prst="wedgeRoundRectCallout">
            <a:avLst>
              <a:gd name="adj1" fmla="val 167164"/>
              <a:gd name="adj2" fmla="val -48782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3 (all) correct criteria  </a:t>
            </a:r>
            <a:endParaRPr lang="es-419" dirty="0"/>
          </a:p>
        </p:txBody>
      </p:sp>
      <p:sp>
        <p:nvSpPr>
          <p:cNvPr id="13" name="Flowchart: Process 12"/>
          <p:cNvSpPr/>
          <p:nvPr/>
        </p:nvSpPr>
        <p:spPr>
          <a:xfrm>
            <a:off x="821303" y="1679394"/>
            <a:ext cx="1623568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Same hierarchy of criteria</a:t>
            </a:r>
            <a:endParaRPr lang="es-419" dirty="0"/>
          </a:p>
        </p:txBody>
      </p:sp>
      <p:pic>
        <p:nvPicPr>
          <p:cNvPr id="11" name="Graphic 10" descr="Lightbulb with solid fill">
            <a:extLst>
              <a:ext uri="{FF2B5EF4-FFF2-40B4-BE49-F238E27FC236}">
                <a16:creationId xmlns:a16="http://schemas.microsoft.com/office/drawing/2014/main" id="{E6106736-2297-059E-9C7D-1765253ED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4480" y="1246248"/>
            <a:ext cx="557214" cy="55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2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07ED-82D6-466C-9816-B4D78E42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  <a:endParaRPr lang="en-ZA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19ACDE-2B2E-4EAC-9AF6-58011228C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470508"/>
              </p:ext>
            </p:extLst>
          </p:nvPr>
        </p:nvGraphicFramePr>
        <p:xfrm>
          <a:off x="1422400" y="1377585"/>
          <a:ext cx="8737599" cy="4153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8849">
                  <a:extLst>
                    <a:ext uri="{9D8B030D-6E8A-4147-A177-3AD203B41FA5}">
                      <a16:colId xmlns:a16="http://schemas.microsoft.com/office/drawing/2014/main" val="3491567229"/>
                    </a:ext>
                  </a:extLst>
                </a:gridCol>
                <a:gridCol w="918872">
                  <a:extLst>
                    <a:ext uri="{9D8B030D-6E8A-4147-A177-3AD203B41FA5}">
                      <a16:colId xmlns:a16="http://schemas.microsoft.com/office/drawing/2014/main" val="2720684300"/>
                    </a:ext>
                  </a:extLst>
                </a:gridCol>
                <a:gridCol w="899878">
                  <a:extLst>
                    <a:ext uri="{9D8B030D-6E8A-4147-A177-3AD203B41FA5}">
                      <a16:colId xmlns:a16="http://schemas.microsoft.com/office/drawing/2014/main" val="1949110588"/>
                    </a:ext>
                  </a:extLst>
                </a:gridCol>
              </a:tblGrid>
              <a:tr h="4440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CHECKLIST</a:t>
                      </a:r>
                      <a:endParaRPr lang="en-ZA" sz="20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ZA" sz="20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ZA" sz="20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285779"/>
                  </a:ext>
                </a:extLst>
              </a:tr>
              <a:tr h="444052">
                <a:tc gridSpan="3"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IMPLEMENTATION</a:t>
                      </a:r>
                      <a:endParaRPr lang="en-ZA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422298"/>
                  </a:ext>
                </a:extLst>
              </a:tr>
              <a:tr h="44405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I described exactly 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 did?</a:t>
                      </a:r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594456"/>
                  </a:ext>
                </a:extLst>
              </a:tr>
              <a:tr h="42108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I included 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where, when, what 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50671"/>
                  </a:ext>
                </a:extLst>
              </a:tr>
              <a:tr h="46713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I written this in the past tense?</a:t>
                      </a:r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747440"/>
                  </a:ext>
                </a:extLst>
              </a:tr>
              <a:tr h="79929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I referred to the labels of my evidence (i.e. the behavioural statements) in the text?</a:t>
                      </a:r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098907"/>
                  </a:ext>
                </a:extLst>
              </a:tr>
              <a:tr h="43315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I checked that what I did matches my learning need?</a:t>
                      </a:r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111922"/>
                  </a:ext>
                </a:extLst>
              </a:tr>
              <a:tr h="62725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I checked that what I did addresses all the behavioural statements of the CS?</a:t>
                      </a:r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518904"/>
                  </a:ext>
                </a:extLst>
              </a:tr>
            </a:tbl>
          </a:graphicData>
        </a:graphic>
      </p:graphicFrame>
      <p:sp>
        <p:nvSpPr>
          <p:cNvPr id="7" name="Rounded Rectangular Callout 18">
            <a:extLst>
              <a:ext uri="{FF2B5EF4-FFF2-40B4-BE49-F238E27FC236}">
                <a16:creationId xmlns:a16="http://schemas.microsoft.com/office/drawing/2014/main" id="{208C0F00-F682-48E4-B041-B2A9EC3DBC2F}"/>
              </a:ext>
            </a:extLst>
          </p:cNvPr>
          <p:cNvSpPr/>
          <p:nvPr/>
        </p:nvSpPr>
        <p:spPr>
          <a:xfrm>
            <a:off x="3159256" y="5756559"/>
            <a:ext cx="5263886" cy="854493"/>
          </a:xfrm>
          <a:prstGeom prst="wedgeRoundRectCallout">
            <a:avLst>
              <a:gd name="adj1" fmla="val 43948"/>
              <a:gd name="adj2" fmla="val -27014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kumimoji="0" lang="en-ZA" sz="2800" b="0" i="0" u="none" strike="noStrike" kern="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must be supported by evidence</a:t>
            </a:r>
            <a:r>
              <a:rPr kumimoji="0" lang="en-ZA" sz="2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4886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3382C-C014-4A8F-B475-24EAB599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</a:t>
            </a:r>
            <a:endParaRPr lang="en-ZA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C10B1D-B35D-4FE2-A068-B3D4BFE11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757313"/>
              </p:ext>
            </p:extLst>
          </p:nvPr>
        </p:nvGraphicFramePr>
        <p:xfrm>
          <a:off x="2032000" y="1320800"/>
          <a:ext cx="8128000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7722">
                  <a:extLst>
                    <a:ext uri="{9D8B030D-6E8A-4147-A177-3AD203B41FA5}">
                      <a16:colId xmlns:a16="http://schemas.microsoft.com/office/drawing/2014/main" val="1879894549"/>
                    </a:ext>
                  </a:extLst>
                </a:gridCol>
                <a:gridCol w="934278">
                  <a:extLst>
                    <a:ext uri="{9D8B030D-6E8A-4147-A177-3AD203B41FA5}">
                      <a16:colId xmlns:a16="http://schemas.microsoft.com/office/drawing/2014/main" val="88106709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097886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CHECKLIST</a:t>
                      </a:r>
                      <a:endParaRPr lang="en-ZA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YES</a:t>
                      </a:r>
                      <a:endParaRPr lang="en-ZA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NO</a:t>
                      </a:r>
                      <a:endParaRPr lang="en-ZA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73905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b="1" dirty="0"/>
                        <a:t>EVIDENCE</a:t>
                      </a:r>
                      <a:endParaRPr lang="en-ZA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537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Have I checked that I have </a:t>
                      </a:r>
                      <a:r>
                        <a:rPr lang="en-US" b="1" dirty="0"/>
                        <a:t>sufficient</a:t>
                      </a:r>
                      <a:r>
                        <a:rPr lang="en-US" b="0" dirty="0"/>
                        <a:t> evidence i.e. have I covered at least 75% of the behavioural statements of the CS?</a:t>
                      </a:r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51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Have I </a:t>
                      </a:r>
                      <a:r>
                        <a:rPr lang="en-US" b="1" dirty="0"/>
                        <a:t>annotated</a:t>
                      </a:r>
                      <a:r>
                        <a:rPr lang="en-US" b="0" dirty="0"/>
                        <a:t> my evidence so that it is clear why I have included each piece?</a:t>
                      </a:r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22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Have I </a:t>
                      </a:r>
                      <a:r>
                        <a:rPr lang="en-US" b="1" dirty="0"/>
                        <a:t>annotated</a:t>
                      </a:r>
                      <a:r>
                        <a:rPr lang="en-US" b="0" dirty="0"/>
                        <a:t> my evidence with the </a:t>
                      </a:r>
                      <a:r>
                        <a:rPr lang="en-US" b="1" dirty="0"/>
                        <a:t>behavioural statements</a:t>
                      </a:r>
                      <a:r>
                        <a:rPr lang="en-US" b="0" dirty="0"/>
                        <a:t>, and does this match the behavioural statements mentioned under Implementation?</a:t>
                      </a:r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795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Is my evidence clear i.e. readable, not loaded upside down, loaded as a single file. etc.?</a:t>
                      </a:r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7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Have I made sure that all patient identifying details (such as name, surname, ID number) have been hidden?</a:t>
                      </a:r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35838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AC92E6E-6DF9-45CF-AE0C-4C4F1A404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848">
            <a:off x="401172" y="4370476"/>
            <a:ext cx="1894760" cy="2333449"/>
          </a:xfrm>
          <a:prstGeom prst="rect">
            <a:avLst/>
          </a:prstGeom>
        </p:spPr>
      </p:pic>
      <p:sp>
        <p:nvSpPr>
          <p:cNvPr id="7" name="Rounded Rectangular Callout 18">
            <a:extLst>
              <a:ext uri="{FF2B5EF4-FFF2-40B4-BE49-F238E27FC236}">
                <a16:creationId xmlns:a16="http://schemas.microsoft.com/office/drawing/2014/main" id="{E595D89C-8593-448D-9531-9B55920282E8}"/>
              </a:ext>
            </a:extLst>
          </p:cNvPr>
          <p:cNvSpPr/>
          <p:nvPr/>
        </p:nvSpPr>
        <p:spPr>
          <a:xfrm>
            <a:off x="4835084" y="5579807"/>
            <a:ext cx="2738534" cy="980245"/>
          </a:xfrm>
          <a:prstGeom prst="wedgeRoundRectCallout">
            <a:avLst>
              <a:gd name="adj1" fmla="val -141262"/>
              <a:gd name="adj2" fmla="val 19296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kern="0" dirty="0">
                <a:solidFill>
                  <a:schemeClr val="bg2"/>
                </a:solidFill>
                <a:latin typeface="Arial"/>
                <a:cs typeface="Times New Roman"/>
              </a:rPr>
              <a:t>Still m</a:t>
            </a:r>
            <a:r>
              <a:rPr kumimoji="0" lang="en-ZA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Times New Roman"/>
              </a:rPr>
              <a:t>ore about this later!</a:t>
            </a:r>
          </a:p>
        </p:txBody>
      </p:sp>
    </p:spTree>
    <p:extLst>
      <p:ext uri="{BB962C8B-B14F-4D97-AF65-F5344CB8AC3E}">
        <p14:creationId xmlns:p14="http://schemas.microsoft.com/office/powerpoint/2010/main" val="103000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59AFE5-0ABE-4CCA-8AA7-8B8C85DE2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Evaluation</a:t>
            </a:r>
            <a:endParaRPr lang="en-ZA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D34F1F0F-836D-435C-AD52-3BAB3CE6E735}"/>
              </a:ext>
            </a:extLst>
          </p:cNvPr>
          <p:cNvSpPr>
            <a:spLocks noGrp="1"/>
          </p:cNvSpPr>
          <p:nvPr>
            <p:ph type="body" orient="vert" idx="4294967295"/>
          </p:nvPr>
        </p:nvSpPr>
        <p:spPr>
          <a:xfrm>
            <a:off x="806703" y="2005933"/>
            <a:ext cx="6929659" cy="45780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FOCUS HERE IS</a:t>
            </a:r>
          </a:p>
          <a:p>
            <a:r>
              <a:rPr lang="en-US" dirty="0">
                <a:solidFill>
                  <a:schemeClr val="tx1"/>
                </a:solidFill>
              </a:rPr>
              <a:t>Learning outcome i.e. what have you </a:t>
            </a:r>
            <a:r>
              <a:rPr lang="en-US" u="sng" dirty="0">
                <a:solidFill>
                  <a:schemeClr val="tx1"/>
                </a:solidFill>
              </a:rPr>
              <a:t>learnt</a:t>
            </a:r>
            <a:r>
              <a:rPr lang="en-US" dirty="0">
                <a:solidFill>
                  <a:schemeClr val="tx1"/>
                </a:solidFill>
              </a:rPr>
              <a:t> – related to evidence?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NB! NOT “What I did”</a:t>
            </a:r>
          </a:p>
          <a:p>
            <a:r>
              <a:rPr lang="en-US" dirty="0">
                <a:solidFill>
                  <a:schemeClr val="tx1"/>
                </a:solidFill>
              </a:rPr>
              <a:t>Application i.e. how have you subsequently used your acquired knowledge</a:t>
            </a:r>
          </a:p>
          <a:p>
            <a:r>
              <a:rPr lang="en-US" dirty="0">
                <a:solidFill>
                  <a:schemeClr val="tx1"/>
                </a:solidFill>
              </a:rPr>
              <a:t>Impact i.e. how has your acquired knowledge changed your practice</a:t>
            </a:r>
          </a:p>
          <a:p>
            <a:r>
              <a:rPr lang="en-US" dirty="0">
                <a:solidFill>
                  <a:schemeClr val="tx1"/>
                </a:solidFill>
              </a:rPr>
              <a:t>Identification of further learning needs, related to competency, not the specific activity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6E7897-23AB-44AD-B22B-A492A23E8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776" y="2248658"/>
            <a:ext cx="3860300" cy="3860300"/>
          </a:xfrm>
          <a:prstGeom prst="rect">
            <a:avLst/>
          </a:prstGeom>
        </p:spPr>
      </p:pic>
      <p:sp>
        <p:nvSpPr>
          <p:cNvPr id="6" name="Rounded Rectangular Callout 7">
            <a:extLst>
              <a:ext uri="{FF2B5EF4-FFF2-40B4-BE49-F238E27FC236}">
                <a16:creationId xmlns:a16="http://schemas.microsoft.com/office/drawing/2014/main" id="{C3E405A6-B690-466D-A207-5AC36ADA305C}"/>
              </a:ext>
            </a:extLst>
          </p:cNvPr>
          <p:cNvSpPr/>
          <p:nvPr/>
        </p:nvSpPr>
        <p:spPr>
          <a:xfrm>
            <a:off x="7311160" y="4469730"/>
            <a:ext cx="1691616" cy="1108307"/>
          </a:xfrm>
          <a:prstGeom prst="wedgeRoundRectCallout">
            <a:avLst>
              <a:gd name="adj1" fmla="val -56549"/>
              <a:gd name="adj2" fmla="val -76739"/>
              <a:gd name="adj3" fmla="val 16667"/>
            </a:avLst>
          </a:prstGeom>
          <a:solidFill>
            <a:schemeClr val="accent1">
              <a:lumMod val="75000"/>
            </a:schemeClr>
          </a:solidFill>
          <a:ln w="571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/>
              </a:rPr>
              <a:t>NB:  Provide specific example to substantiate this </a:t>
            </a:r>
          </a:p>
        </p:txBody>
      </p:sp>
    </p:spTree>
    <p:extLst>
      <p:ext uri="{BB962C8B-B14F-4D97-AF65-F5344CB8AC3E}">
        <p14:creationId xmlns:p14="http://schemas.microsoft.com/office/powerpoint/2010/main" val="250708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Assessment criteria for Evaluation    </a:t>
            </a:r>
            <a:endParaRPr lang="es-419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062359906"/>
              </p:ext>
            </p:extLst>
          </p:nvPr>
        </p:nvGraphicFramePr>
        <p:xfrm>
          <a:off x="2384425" y="1825303"/>
          <a:ext cx="9667367" cy="4204908"/>
        </p:xfrm>
        <a:graphic>
          <a:graphicData uri="http://schemas.openxmlformats.org/drawingml/2006/table">
            <a:tbl>
              <a:tblPr firstRow="1" firstCol="1" bandRow="1"/>
              <a:tblGrid>
                <a:gridCol w="1553969">
                  <a:extLst>
                    <a:ext uri="{9D8B030D-6E8A-4147-A177-3AD203B41FA5}">
                      <a16:colId xmlns:a16="http://schemas.microsoft.com/office/drawing/2014/main" val="1391736142"/>
                    </a:ext>
                  </a:extLst>
                </a:gridCol>
                <a:gridCol w="1260647">
                  <a:extLst>
                    <a:ext uri="{9D8B030D-6E8A-4147-A177-3AD203B41FA5}">
                      <a16:colId xmlns:a16="http://schemas.microsoft.com/office/drawing/2014/main" val="1871648818"/>
                    </a:ext>
                  </a:extLst>
                </a:gridCol>
                <a:gridCol w="6852751">
                  <a:extLst>
                    <a:ext uri="{9D8B030D-6E8A-4147-A177-3AD203B41FA5}">
                      <a16:colId xmlns:a16="http://schemas.microsoft.com/office/drawing/2014/main" val="2623839439"/>
                    </a:ext>
                  </a:extLst>
                </a:gridCol>
              </a:tblGrid>
              <a:tr h="395255"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STEP 4: EVALUATION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*MARK RANGE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CRITERIA</a:t>
                      </a:r>
                      <a:endParaRPr lang="es-419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617591"/>
                  </a:ext>
                </a:extLst>
              </a:tr>
              <a:tr h="527006">
                <a:tc rowSpan="4"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Any one of the following: what was learned in terms of the competency standard,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influence of learning on practice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example of application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possible future leaning need (Examples need to be specific) 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215890"/>
                  </a:ext>
                </a:extLst>
              </a:tr>
              <a:tr h="658758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Combination of any two of the following: Only states what was learned in terms of the competency standard,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influence of learning on practice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gives an example of application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identifies a possible future leaning need (Examples need to be specific)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930736"/>
                  </a:ext>
                </a:extLst>
              </a:tr>
              <a:tr h="658758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Combination of any three of the following: Only states what was learned in terms of the competency standard,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influence of learning on practice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gives an example of application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identifies a possible future leaning need (Examples need to be specific)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185695"/>
                  </a:ext>
                </a:extLst>
              </a:tr>
              <a:tr h="658758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63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All four: What was learnt in terms of the competency standard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how the learning influenced his/her way of practice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application by means of practical/actual examples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identifying a future learning need in relation to the skills that were learnt (examples need to be specific).</a:t>
                      </a:r>
                      <a:endParaRPr lang="es-419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23" marR="588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090262"/>
                  </a:ext>
                </a:extLst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256541" y="2160783"/>
            <a:ext cx="1977643" cy="906804"/>
          </a:xfrm>
          <a:prstGeom prst="wedgeRoundRectCallout">
            <a:avLst>
              <a:gd name="adj1" fmla="val 147141"/>
              <a:gd name="adj2" fmla="val 19850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Minimally correct info </a:t>
            </a:r>
          </a:p>
          <a:p>
            <a:pPr algn="ctr"/>
            <a:r>
              <a:rPr lang="en-ZA" dirty="0"/>
              <a:t>Only one criterion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56540" y="3327109"/>
            <a:ext cx="1977643" cy="829091"/>
          </a:xfrm>
          <a:prstGeom prst="wedgeRoundRectCallout">
            <a:avLst>
              <a:gd name="adj1" fmla="val 145276"/>
              <a:gd name="adj2" fmla="val -40351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2 correct criteria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256540" y="4221742"/>
            <a:ext cx="1977643" cy="829091"/>
          </a:xfrm>
          <a:prstGeom prst="wedgeRoundRectCallout">
            <a:avLst>
              <a:gd name="adj1" fmla="val 148115"/>
              <a:gd name="adj2" fmla="val -42654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3 correct criteria  </a:t>
            </a:r>
            <a:endParaRPr lang="es-419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256540" y="5316528"/>
            <a:ext cx="1977643" cy="829091"/>
          </a:xfrm>
          <a:prstGeom prst="wedgeRoundRectCallout">
            <a:avLst>
              <a:gd name="adj1" fmla="val 143531"/>
              <a:gd name="adj2" fmla="val -59368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4 (all) correct criteria  </a:t>
            </a:r>
            <a:endParaRPr lang="es-419" dirty="0"/>
          </a:p>
        </p:txBody>
      </p:sp>
      <p:sp>
        <p:nvSpPr>
          <p:cNvPr id="12" name="Flowchart: Process 11"/>
          <p:cNvSpPr/>
          <p:nvPr/>
        </p:nvSpPr>
        <p:spPr>
          <a:xfrm>
            <a:off x="1358390" y="1085851"/>
            <a:ext cx="2464310" cy="7045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Note different number of criteria </a:t>
            </a:r>
            <a:endParaRPr lang="es-419" dirty="0"/>
          </a:p>
        </p:txBody>
      </p:sp>
      <p:sp>
        <p:nvSpPr>
          <p:cNvPr id="11" name="Explosion 1 10"/>
          <p:cNvSpPr/>
          <p:nvPr/>
        </p:nvSpPr>
        <p:spPr>
          <a:xfrm>
            <a:off x="1073595" y="949917"/>
            <a:ext cx="494410" cy="45803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92200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67CE4-A4FE-41A3-91B5-94D1E70CA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  <a:endParaRPr lang="en-ZA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168789D-4A45-41EC-B1E6-0CA5FF9879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474595"/>
              </p:ext>
            </p:extLst>
          </p:nvPr>
        </p:nvGraphicFramePr>
        <p:xfrm>
          <a:off x="2032000" y="1673823"/>
          <a:ext cx="8127999" cy="422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7052">
                  <a:extLst>
                    <a:ext uri="{9D8B030D-6E8A-4147-A177-3AD203B41FA5}">
                      <a16:colId xmlns:a16="http://schemas.microsoft.com/office/drawing/2014/main" val="107714708"/>
                    </a:ext>
                  </a:extLst>
                </a:gridCol>
                <a:gridCol w="954157">
                  <a:extLst>
                    <a:ext uri="{9D8B030D-6E8A-4147-A177-3AD203B41FA5}">
                      <a16:colId xmlns:a16="http://schemas.microsoft.com/office/drawing/2014/main" val="2199617192"/>
                    </a:ext>
                  </a:extLst>
                </a:gridCol>
                <a:gridCol w="886790">
                  <a:extLst>
                    <a:ext uri="{9D8B030D-6E8A-4147-A177-3AD203B41FA5}">
                      <a16:colId xmlns:a16="http://schemas.microsoft.com/office/drawing/2014/main" val="3894020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CHECKLIST</a:t>
                      </a:r>
                      <a:endParaRPr lang="en-ZA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  <a:endParaRPr lang="en-ZA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  <a:endParaRPr lang="en-ZA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70306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b="1" dirty="0"/>
                        <a:t>EVALUATION</a:t>
                      </a:r>
                      <a:endParaRPr lang="en-ZA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98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Have I clearly stated what I learnt from the action described under Implementation?</a:t>
                      </a:r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014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Have I checked that my learning matches my learning need and is relevant to the CS?</a:t>
                      </a:r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831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Have I clearly described how this learning has impacted on the way I practice?</a:t>
                      </a:r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030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Have I given a specific example of how I applied this learning i.e. something I did after the action described? Have I remembered that I don’t have to provide evidence for this, but just have to describe it?</a:t>
                      </a:r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381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Have I clearly noted my future learning needs?</a:t>
                      </a:r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05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116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3FA37-7E15-4303-BDB9-7AA3FFB0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CPD Cycle</a:t>
            </a:r>
            <a:endParaRPr lang="en-ZA" dirty="0"/>
          </a:p>
        </p:txBody>
      </p:sp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8F7E74D2-816B-4D7B-844D-F1009D254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765" y="2060848"/>
            <a:ext cx="2026568" cy="2736304"/>
          </a:xfrm>
          <a:prstGeom prst="wedgeRoundRectCallout">
            <a:avLst>
              <a:gd name="adj1" fmla="val 48129"/>
              <a:gd name="adj2" fmla="val -12494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Each phase </a:t>
            </a:r>
            <a:r>
              <a: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</a:rPr>
              <a:t>of the cycle must be completed for </a:t>
            </a:r>
            <a:r>
              <a:rPr kumimoji="0" lang="en-ZA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every PoE entry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7EA1F16-F69E-4974-B8D5-55ACA42112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6891807"/>
              </p:ext>
            </p:extLst>
          </p:nvPr>
        </p:nvGraphicFramePr>
        <p:xfrm>
          <a:off x="2573489" y="1061845"/>
          <a:ext cx="7629222" cy="529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690C33C-03BA-40DC-B088-E479F481A4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9223" y="2375738"/>
            <a:ext cx="2928219" cy="424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F402F-8D97-4204-8319-82F3C653D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269" y="563909"/>
            <a:ext cx="5614504" cy="1205258"/>
          </a:xfrm>
        </p:spPr>
        <p:txBody>
          <a:bodyPr>
            <a:normAutofit/>
          </a:bodyPr>
          <a:lstStyle/>
          <a:p>
            <a:r>
              <a:rPr lang="en-US" sz="4000" dirty="0"/>
              <a:t>Important Resources</a:t>
            </a:r>
            <a:endParaRPr lang="en-Z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146E8-81EA-4AF8-AEF5-B53EE2383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01" y="1931603"/>
            <a:ext cx="5749199" cy="5088833"/>
          </a:xfrm>
        </p:spPr>
        <p:txBody>
          <a:bodyPr>
            <a:normAutofit/>
          </a:bodyPr>
          <a:lstStyle/>
          <a:p>
            <a:r>
              <a:rPr lang="en-US" sz="2000" dirty="0"/>
              <a:t>The 2025 Intern and Tutor Manual (download from SAPC website)</a:t>
            </a:r>
            <a:endParaRPr lang="en-ZA" sz="2000" dirty="0"/>
          </a:p>
          <a:p>
            <a:r>
              <a:rPr lang="en-ZA" sz="2000" dirty="0"/>
              <a:t>For the pre-registration experience of pharmacist interns which includes</a:t>
            </a:r>
            <a:r>
              <a:rPr lang="en-ZA" dirty="0"/>
              <a:t>:</a:t>
            </a:r>
          </a:p>
          <a:p>
            <a:pPr lvl="1"/>
            <a:r>
              <a:rPr lang="en-ZA" sz="2000" dirty="0"/>
              <a:t>Criteria for assessment of a PoE entry (pages 35-37)</a:t>
            </a:r>
          </a:p>
          <a:p>
            <a:pPr lvl="1"/>
            <a:r>
              <a:rPr lang="en-ZA" sz="2000" dirty="0"/>
              <a:t>Checklist for PoE entry (pages 41-42)</a:t>
            </a:r>
          </a:p>
          <a:p>
            <a:pPr lvl="1"/>
            <a:r>
              <a:rPr lang="en-ZA" sz="2000" dirty="0"/>
              <a:t>Competency standards for pharmacists (pages 62-84)</a:t>
            </a:r>
          </a:p>
          <a:p>
            <a:r>
              <a:rPr lang="en-ZA" sz="2000" dirty="0"/>
              <a:t>Other resources</a:t>
            </a:r>
          </a:p>
          <a:p>
            <a:pPr lvl="1"/>
            <a:r>
              <a:rPr lang="en-ZA" sz="2000" dirty="0"/>
              <a:t>Tutor</a:t>
            </a:r>
          </a:p>
          <a:p>
            <a:pPr lvl="1"/>
            <a:r>
              <a:rPr lang="en-ZA" sz="2000" dirty="0"/>
              <a:t>SAPC website</a:t>
            </a:r>
          </a:p>
          <a:p>
            <a:pPr>
              <a:buFont typeface="Wingdings" panose="05000000000000000000" pitchFamily="2" charset="2"/>
              <a:buChar char="Ø"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352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1CD0-4E42-409A-82F3-D990C1349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Stepwise approach to completing PoE entries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44D63-74A8-4864-82D4-4CBDEF6A5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3020" y="1340806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7.   Check for feedback</a:t>
            </a:r>
          </a:p>
          <a:p>
            <a:pPr marL="514350" indent="-514350">
              <a:buAutoNum type="arabicPeriod" startAt="6"/>
            </a:pPr>
            <a:r>
              <a:rPr lang="en-US" dirty="0"/>
              <a:t>Tutor verifies and submits online</a:t>
            </a:r>
          </a:p>
          <a:p>
            <a:pPr marL="514350" indent="-514350">
              <a:buAutoNum type="arabicPeriod" startAt="5"/>
            </a:pPr>
            <a:r>
              <a:rPr lang="en-US" dirty="0"/>
              <a:t>Enter and submit </a:t>
            </a:r>
            <a:r>
              <a:rPr lang="en-US" b="1" dirty="0"/>
              <a:t>online  tutor verification</a:t>
            </a:r>
            <a:endParaRPr lang="en-US" dirty="0"/>
          </a:p>
          <a:p>
            <a:pPr marL="514350" indent="-514350">
              <a:buAutoNum type="arabicPeriod" startAt="4"/>
            </a:pPr>
            <a:r>
              <a:rPr lang="en-US" dirty="0"/>
              <a:t>Start CPD cycle</a:t>
            </a:r>
          </a:p>
          <a:p>
            <a:pPr marL="514350" indent="-514350">
              <a:buAutoNum type="arabicPeriod" startAt="3"/>
            </a:pPr>
            <a:r>
              <a:rPr lang="en-US" dirty="0"/>
              <a:t>Read all behavioural statements</a:t>
            </a:r>
          </a:p>
          <a:p>
            <a:pPr marL="514350" indent="-514350">
              <a:buAutoNum type="arabicPeriod" startAt="2"/>
            </a:pPr>
            <a:r>
              <a:rPr lang="en-US" dirty="0"/>
              <a:t>Select a Competency Standard (CS)</a:t>
            </a:r>
          </a:p>
          <a:p>
            <a:pPr marL="514350" indent="-514350">
              <a:buAutoNum type="arabicPeriod"/>
            </a:pPr>
            <a:r>
              <a:rPr lang="en-US" dirty="0"/>
              <a:t>Select domain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07AD4C-14D1-45F6-8E6D-EF5F09C37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35" y="2446438"/>
            <a:ext cx="1955767" cy="3275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BF11A2-1CCD-42CC-8A8E-2B44840E8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2279">
            <a:off x="2413202" y="1747788"/>
            <a:ext cx="894812" cy="3935790"/>
          </a:xfrm>
          <a:prstGeom prst="rect">
            <a:avLst/>
          </a:prstGeom>
        </p:spPr>
      </p:pic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FC712923-2803-4344-9279-411522A37CBD}"/>
              </a:ext>
            </a:extLst>
          </p:cNvPr>
          <p:cNvSpPr/>
          <p:nvPr/>
        </p:nvSpPr>
        <p:spPr>
          <a:xfrm>
            <a:off x="2695445" y="5754757"/>
            <a:ext cx="2126034" cy="9144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latin typeface="+mj-lt"/>
              </a:rPr>
              <a:t>Complete annual declaration first!</a:t>
            </a:r>
          </a:p>
        </p:txBody>
      </p:sp>
      <p:sp>
        <p:nvSpPr>
          <p:cNvPr id="8" name="Explosion 1 9">
            <a:extLst>
              <a:ext uri="{FF2B5EF4-FFF2-40B4-BE49-F238E27FC236}">
                <a16:creationId xmlns:a16="http://schemas.microsoft.com/office/drawing/2014/main" id="{901EE3E9-7E13-4E1F-862C-2039FC36E6EA}"/>
              </a:ext>
            </a:extLst>
          </p:cNvPr>
          <p:cNvSpPr/>
          <p:nvPr/>
        </p:nvSpPr>
        <p:spPr>
          <a:xfrm>
            <a:off x="2038196" y="5531808"/>
            <a:ext cx="822412" cy="79923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ounded Rectangular Callout 11">
            <a:extLst>
              <a:ext uri="{FF2B5EF4-FFF2-40B4-BE49-F238E27FC236}">
                <a16:creationId xmlns:a16="http://schemas.microsoft.com/office/drawing/2014/main" id="{939FD49A-A967-4637-92F4-9AB74A7E8BBC}"/>
              </a:ext>
            </a:extLst>
          </p:cNvPr>
          <p:cNvSpPr/>
          <p:nvPr/>
        </p:nvSpPr>
        <p:spPr>
          <a:xfrm>
            <a:off x="9325993" y="1165682"/>
            <a:ext cx="2027807" cy="1727803"/>
          </a:xfrm>
          <a:prstGeom prst="wedgeRoundRectCallout">
            <a:avLst>
              <a:gd name="adj1" fmla="val -106655"/>
              <a:gd name="adj2" fmla="val 1143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kumimoji="0" lang="en-ZA" sz="1400" b="0" i="0" u="none" strike="noStrike" kern="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sure your tutor has verified and submitted your entries by the published deadlines </a:t>
            </a:r>
            <a:endParaRPr kumimoji="0" lang="en-ZA" sz="1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404B2968-FCD7-416E-A3BB-FD39B1BB2BD7}"/>
              </a:ext>
            </a:extLst>
          </p:cNvPr>
          <p:cNvSpPr/>
          <p:nvPr/>
        </p:nvSpPr>
        <p:spPr>
          <a:xfrm>
            <a:off x="9637457" y="3254293"/>
            <a:ext cx="1716343" cy="1532496"/>
          </a:xfrm>
          <a:prstGeom prst="wedgeRoundRectCallout">
            <a:avLst>
              <a:gd name="adj1" fmla="val -208827"/>
              <a:gd name="adj2" fmla="val -34814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This has 4 steps: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3D7328A8-1178-4953-AB79-E32543A548F0}"/>
              </a:ext>
            </a:extLst>
          </p:cNvPr>
          <p:cNvSpPr/>
          <p:nvPr/>
        </p:nvSpPr>
        <p:spPr>
          <a:xfrm>
            <a:off x="8921618" y="5101704"/>
            <a:ext cx="1431677" cy="1229335"/>
          </a:xfrm>
          <a:prstGeom prst="wedgeRoundRectCallout">
            <a:avLst>
              <a:gd name="adj1" fmla="val -204077"/>
              <a:gd name="adj2" fmla="val -21172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Focus on relevance to your practice setting</a:t>
            </a:r>
          </a:p>
        </p:txBody>
      </p:sp>
    </p:spTree>
    <p:extLst>
      <p:ext uri="{BB962C8B-B14F-4D97-AF65-F5344CB8AC3E}">
        <p14:creationId xmlns:p14="http://schemas.microsoft.com/office/powerpoint/2010/main" val="324855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A3637-21EA-4B41-8A97-AED91F226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640080"/>
            <a:ext cx="10220960" cy="772160"/>
          </a:xfrm>
        </p:spPr>
        <p:txBody>
          <a:bodyPr>
            <a:normAutofit fontScale="90000"/>
          </a:bodyPr>
          <a:lstStyle/>
          <a:p>
            <a:r>
              <a:rPr lang="en-US" dirty="0"/>
              <a:t>Once you have chosen a Competency Standard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83EEA-A878-41DE-861E-4B42C8BBD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Check again that it is </a:t>
            </a:r>
            <a:r>
              <a:rPr lang="en-US" b="1" dirty="0"/>
              <a:t>appropriate</a:t>
            </a:r>
            <a:r>
              <a:rPr lang="en-US" dirty="0"/>
              <a:t> for your practice setting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Read all the behavioural statements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Decide on the appropriate and sufficient evidence 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Follow through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As you complete each phase of the CPD cycle, make sure what you write is relevant to the chosen outcome.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 algn="ctr">
              <a:buClr>
                <a:schemeClr val="accent1">
                  <a:lumMod val="50000"/>
                </a:schemeClr>
              </a:buClr>
            </a:pPr>
            <a:r>
              <a:rPr lang="en-US" sz="2400" b="1" dirty="0">
                <a:solidFill>
                  <a:srgbClr val="C00000"/>
                </a:solidFill>
              </a:rPr>
              <a:t>REFER TO CHECKLIST!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52224-EE17-46AE-BD7C-B9DD625B5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425" y="2028058"/>
            <a:ext cx="1836687" cy="399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39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49C61-B12A-4F7F-A59A-2EA3312AE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8021B-819F-42F0-99E8-DF93D7B26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0349" y="1649393"/>
            <a:ext cx="7917083" cy="520860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You need to submit 6 PoE entries</a:t>
            </a:r>
          </a:p>
          <a:p>
            <a:pPr lvl="1"/>
            <a:r>
              <a:rPr lang="en-US" dirty="0"/>
              <a:t>One from each domain</a:t>
            </a:r>
          </a:p>
          <a:p>
            <a:pPr lvl="1"/>
            <a:r>
              <a:rPr lang="en-US" dirty="0"/>
              <a:t>And be successful in all 6 PoE entries</a:t>
            </a:r>
          </a:p>
          <a:p>
            <a:pPr lvl="1"/>
            <a:r>
              <a:rPr lang="en-US" dirty="0"/>
              <a:t>Please do not submit all 6 entries at once. Allow sufficient time throughout the year for assessment submissions. This will increase your chances of success as you would obtain feedback from the assessor and moderator.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For each Domain choose one competency standard</a:t>
            </a:r>
          </a:p>
          <a:p>
            <a:pPr lvl="1"/>
            <a:r>
              <a:rPr lang="en-US" dirty="0"/>
              <a:t>Read all the behavioural statements carefully</a:t>
            </a:r>
          </a:p>
          <a:p>
            <a:pPr lvl="1"/>
            <a:r>
              <a:rPr lang="en-US" dirty="0"/>
              <a:t>1-3 behavioural statements = evidence is needed for ALL the statements (100%)</a:t>
            </a:r>
          </a:p>
          <a:p>
            <a:pPr lvl="1"/>
            <a:r>
              <a:rPr lang="en-US" dirty="0"/>
              <a:t>If there are </a:t>
            </a:r>
            <a:r>
              <a:rPr lang="en-US" b="1" dirty="0"/>
              <a:t>≥4 behavioural statements</a:t>
            </a:r>
            <a:r>
              <a:rPr lang="en-US" dirty="0"/>
              <a:t>, provide evidence for at </a:t>
            </a:r>
            <a:r>
              <a:rPr lang="en-US" b="1" dirty="0">
                <a:solidFill>
                  <a:srgbClr val="FF0000"/>
                </a:solidFill>
              </a:rPr>
              <a:t>least 75%</a:t>
            </a:r>
          </a:p>
          <a:p>
            <a:pPr lvl="1"/>
            <a:r>
              <a:rPr lang="en-US" dirty="0"/>
              <a:t>NB: Consult your Manual for details of the behavioural statements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NB: Every PoE entry must reflect </a:t>
            </a:r>
            <a:r>
              <a:rPr lang="en-US" b="1" dirty="0">
                <a:solidFill>
                  <a:srgbClr val="C00000"/>
                </a:solidFill>
              </a:rPr>
              <a:t>individual</a:t>
            </a:r>
            <a:r>
              <a:rPr lang="en-US" dirty="0"/>
              <a:t> work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1" dirty="0"/>
              <a:t>	No group activities are acceptable</a:t>
            </a:r>
            <a:endParaRPr lang="en-ZA" b="1" dirty="0"/>
          </a:p>
        </p:txBody>
      </p:sp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41F7DBAB-9864-4D25-A34D-E606DCC18EA2}"/>
              </a:ext>
            </a:extLst>
          </p:cNvPr>
          <p:cNvSpPr/>
          <p:nvPr/>
        </p:nvSpPr>
        <p:spPr>
          <a:xfrm>
            <a:off x="7311348" y="1296865"/>
            <a:ext cx="2945836" cy="1106490"/>
          </a:xfrm>
          <a:prstGeom prst="wedgeRoundRectCallout">
            <a:avLst>
              <a:gd name="adj1" fmla="val -85648"/>
              <a:gd name="adj2" fmla="val 16604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t"/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30000"/>
            </a:pPr>
            <a:r>
              <a:rPr lang="en-ZA" sz="2000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entry must be accompanied by suitable evidence </a:t>
            </a:r>
          </a:p>
        </p:txBody>
      </p:sp>
      <p:pic>
        <p:nvPicPr>
          <p:cNvPr id="7" name="Graphic 6" descr="Exclamation mark with solid fill">
            <a:extLst>
              <a:ext uri="{FF2B5EF4-FFF2-40B4-BE49-F238E27FC236}">
                <a16:creationId xmlns:a16="http://schemas.microsoft.com/office/drawing/2014/main" id="{16E0EB8E-D719-9613-16B1-6FC8E03A8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9788" y="5995223"/>
            <a:ext cx="580323" cy="5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24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0247-6606-402D-80F9-4B9DEC388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criteria</a:t>
            </a:r>
            <a:endParaRPr lang="en-ZA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C979D1C-669A-4C6C-AC35-B9A27217D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9808442"/>
              </p:ext>
            </p:extLst>
          </p:nvPr>
        </p:nvGraphicFramePr>
        <p:xfrm>
          <a:off x="2276534" y="1278193"/>
          <a:ext cx="7638932" cy="5055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285CB25-D7E9-4CE0-963B-F828D4FBA7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848">
            <a:off x="502230" y="2960197"/>
            <a:ext cx="1373422" cy="169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99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E4FBB9-E168-4EAF-BBC7-E1F8DA8F3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What it is</a:t>
            </a:r>
          </a:p>
          <a:p>
            <a:r>
              <a:rPr lang="en-US" sz="2600" dirty="0"/>
              <a:t>Mechanism to give meaning to evidence</a:t>
            </a:r>
          </a:p>
          <a:p>
            <a:r>
              <a:rPr lang="en-US" sz="2600" dirty="0"/>
              <a:t>Legible/easy to read</a:t>
            </a:r>
          </a:p>
          <a:p>
            <a:r>
              <a:rPr lang="en-US" sz="2600" dirty="0"/>
              <a:t>Justifies why evidence included</a:t>
            </a:r>
          </a:p>
          <a:p>
            <a:r>
              <a:rPr lang="en-US" sz="2600" dirty="0"/>
              <a:t>Must be planned and meaningful</a:t>
            </a:r>
          </a:p>
          <a:p>
            <a:r>
              <a:rPr lang="en-US" sz="2600" dirty="0"/>
              <a:t>Must provide links to behavioural statements</a:t>
            </a:r>
            <a:endParaRPr lang="en-ZA" sz="2600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ED4567BB-A26C-4B8A-8963-D3D0C7F1B9B1}"/>
              </a:ext>
            </a:extLst>
          </p:cNvPr>
          <p:cNvSpPr>
            <a:spLocks noGrp="1"/>
          </p:cNvSpPr>
          <p:nvPr>
            <p:ph type="body" orient="vert" idx="10"/>
          </p:nvPr>
        </p:nvSpPr>
        <p:spPr>
          <a:xfrm rot="16200000">
            <a:off x="7531025" y="1576923"/>
            <a:ext cx="3593306" cy="4581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What it isn’t</a:t>
            </a:r>
          </a:p>
          <a:p>
            <a:r>
              <a:rPr lang="en-US" sz="2400" dirty="0"/>
              <a:t>Merely labels</a:t>
            </a:r>
          </a:p>
          <a:p>
            <a:r>
              <a:rPr lang="en-US" sz="2400" dirty="0"/>
              <a:t>Single words next to parts of evidence</a:t>
            </a:r>
          </a:p>
          <a:p>
            <a:r>
              <a:rPr lang="en-US" sz="2400" dirty="0"/>
              <a:t>Scribbles on evidence</a:t>
            </a:r>
          </a:p>
          <a:p>
            <a:r>
              <a:rPr lang="en-US" sz="2400" dirty="0"/>
              <a:t>Lacking links to behavioural statements</a:t>
            </a:r>
            <a:endParaRPr lang="en-ZA" sz="24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4EBD1BD8-C0F8-492A-ABC7-D6F3A339685F}"/>
              </a:ext>
            </a:extLst>
          </p:cNvPr>
          <p:cNvSpPr/>
          <p:nvPr/>
        </p:nvSpPr>
        <p:spPr>
          <a:xfrm>
            <a:off x="6304486" y="481192"/>
            <a:ext cx="3096344" cy="990850"/>
          </a:xfrm>
          <a:prstGeom prst="roundRect">
            <a:avLst>
              <a:gd name="adj" fmla="val 10000"/>
            </a:avLst>
          </a:prstGeom>
          <a:solidFill>
            <a:schemeClr val="tx1">
              <a:lumMod val="6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ZA" sz="4800" dirty="0"/>
              <a:t>Annotated</a:t>
            </a:r>
            <a:endParaRPr lang="es-419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2D4B4-90D7-4F9E-A192-C78A69EB4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369" y="504344"/>
            <a:ext cx="1744311" cy="969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3D4FAB-035D-4DFD-9815-63325CAC4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641" y="-1464360"/>
            <a:ext cx="1913537" cy="3381582"/>
          </a:xfrm>
          <a:prstGeom prst="rect">
            <a:avLst/>
          </a:prstGeom>
        </p:spPr>
      </p:pic>
      <p:sp>
        <p:nvSpPr>
          <p:cNvPr id="8" name="Vertical Text Placeholder 2">
            <a:extLst>
              <a:ext uri="{FF2B5EF4-FFF2-40B4-BE49-F238E27FC236}">
                <a16:creationId xmlns:a16="http://schemas.microsoft.com/office/drawing/2014/main" id="{FC85CB49-839F-4364-9846-E92248FC3E33}"/>
              </a:ext>
            </a:extLst>
          </p:cNvPr>
          <p:cNvSpPr txBox="1">
            <a:spLocks/>
          </p:cNvSpPr>
          <p:nvPr/>
        </p:nvSpPr>
        <p:spPr>
          <a:xfrm rot="16200000">
            <a:off x="6206070" y="1822910"/>
            <a:ext cx="1084568" cy="8766951"/>
          </a:xfrm>
          <a:prstGeom prst="rect">
            <a:avLst/>
          </a:prstGeom>
          <a:solidFill>
            <a:schemeClr val="bg2"/>
          </a:solidFill>
        </p:spPr>
        <p:txBody>
          <a:bodyPr vert="eaVert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Must tell a </a:t>
            </a:r>
            <a:r>
              <a:rPr lang="en-US" u="sng" dirty="0"/>
              <a:t>story!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And the story is “What have I done to show </a:t>
            </a:r>
            <a:r>
              <a:rPr lang="en-US" dirty="0" err="1"/>
              <a:t>behaviour</a:t>
            </a:r>
            <a:r>
              <a:rPr lang="en-US" dirty="0"/>
              <a:t>”</a:t>
            </a:r>
            <a:endParaRPr lang="en-ZA" dirty="0"/>
          </a:p>
        </p:txBody>
      </p:sp>
      <p:sp>
        <p:nvSpPr>
          <p:cNvPr id="9" name="Right Arrow 6">
            <a:extLst>
              <a:ext uri="{FF2B5EF4-FFF2-40B4-BE49-F238E27FC236}">
                <a16:creationId xmlns:a16="http://schemas.microsoft.com/office/drawing/2014/main" id="{99B9B431-C6B1-49D5-AE93-BDC9B14F41D1}"/>
              </a:ext>
            </a:extLst>
          </p:cNvPr>
          <p:cNvSpPr/>
          <p:nvPr/>
        </p:nvSpPr>
        <p:spPr>
          <a:xfrm>
            <a:off x="1337988" y="5876693"/>
            <a:ext cx="700893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685CE-64DF-46A0-8F93-50DB6DC3F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81" y="1377896"/>
            <a:ext cx="2202838" cy="123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7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A2A02-A3CC-461C-9A08-4AAC4AD2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 of the date on a prescription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A4EF6-361A-4541-8741-8F195EAEC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603375"/>
          </a:xfrm>
        </p:spPr>
        <p:txBody>
          <a:bodyPr/>
          <a:lstStyle/>
          <a:p>
            <a:r>
              <a:rPr lang="en-US" u="sng" dirty="0"/>
              <a:t>Meaningful annotation</a:t>
            </a:r>
          </a:p>
          <a:p>
            <a:endParaRPr lang="en-US" dirty="0"/>
          </a:p>
          <a:p>
            <a:r>
              <a:rPr lang="en-US" dirty="0"/>
              <a:t>20/01/2025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9BE62-6B74-4326-9BD8-89BD3789E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603375"/>
          </a:xfrm>
        </p:spPr>
        <p:txBody>
          <a:bodyPr/>
          <a:lstStyle/>
          <a:p>
            <a:r>
              <a:rPr lang="en-US" u="sng" dirty="0"/>
              <a:t>Annotation with no value</a:t>
            </a:r>
          </a:p>
          <a:p>
            <a:endParaRPr lang="en-US" dirty="0"/>
          </a:p>
          <a:p>
            <a:r>
              <a:rPr lang="en-US" dirty="0"/>
              <a:t>20/01/2025</a:t>
            </a:r>
            <a:endParaRPr lang="en-ZA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DFC69A4-0A7F-4BC1-8C2E-FC8366BCAF40}"/>
              </a:ext>
            </a:extLst>
          </p:cNvPr>
          <p:cNvSpPr txBox="1">
            <a:spLocks/>
          </p:cNvSpPr>
          <p:nvPr/>
        </p:nvSpPr>
        <p:spPr>
          <a:xfrm>
            <a:off x="838200" y="4363416"/>
            <a:ext cx="4777409" cy="19918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rgbClr val="C00000"/>
                </a:solidFill>
              </a:rPr>
              <a:t>For a prescription to be valid, it must be presented for dispensing within one month after it was written. This prescription is thus valid</a:t>
            </a:r>
            <a:endParaRPr lang="en-ZA" i="1" dirty="0">
              <a:solidFill>
                <a:srgbClr val="C00000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59EA4BD-9E6C-4194-9C8B-F5D5D99E2563}"/>
              </a:ext>
            </a:extLst>
          </p:cNvPr>
          <p:cNvSpPr txBox="1">
            <a:spLocks/>
          </p:cNvSpPr>
          <p:nvPr/>
        </p:nvSpPr>
        <p:spPr>
          <a:xfrm>
            <a:off x="6096000" y="4363415"/>
            <a:ext cx="5181600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rgbClr val="C00000"/>
                </a:solidFill>
              </a:rPr>
              <a:t>This is the date of the prescription</a:t>
            </a:r>
            <a:endParaRPr lang="en-ZA" i="1" dirty="0">
              <a:solidFill>
                <a:srgbClr val="C00000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54FCD38F-062D-4D3E-9848-A8C8907507AA}"/>
              </a:ext>
            </a:extLst>
          </p:cNvPr>
          <p:cNvSpPr/>
          <p:nvPr/>
        </p:nvSpPr>
        <p:spPr>
          <a:xfrm>
            <a:off x="1794129" y="3343940"/>
            <a:ext cx="566530" cy="824948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C692C71-2DB2-4812-8589-3578F6A4EE09}"/>
              </a:ext>
            </a:extLst>
          </p:cNvPr>
          <p:cNvSpPr/>
          <p:nvPr/>
        </p:nvSpPr>
        <p:spPr>
          <a:xfrm>
            <a:off x="7093226" y="3343940"/>
            <a:ext cx="566530" cy="824948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674371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A1A6B-4E16-2972-13A6-44F908FE7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E7637-869B-1CA4-47F4-0AE5DCB1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of evidence</a:t>
            </a:r>
            <a:endParaRPr lang="en-ZA" dirty="0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DDE2A734-6C59-C92F-D43D-142AC8CA4F9C}"/>
              </a:ext>
            </a:extLst>
          </p:cNvPr>
          <p:cNvSpPr/>
          <p:nvPr/>
        </p:nvSpPr>
        <p:spPr>
          <a:xfrm>
            <a:off x="3323692" y="6355224"/>
            <a:ext cx="5544616" cy="4572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>
                <a:solidFill>
                  <a:schemeClr val="bg2">
                    <a:lumMod val="90000"/>
                  </a:schemeClr>
                </a:solidFill>
              </a:rPr>
              <a:t>How to annotate?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596C9A0-7049-E4EE-73E8-2D208F4289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85735" y="1278193"/>
            <a:ext cx="9600985" cy="4898770"/>
          </a:xfrm>
        </p:spPr>
      </p:pic>
    </p:spTree>
    <p:extLst>
      <p:ext uri="{BB962C8B-B14F-4D97-AF65-F5344CB8AC3E}">
        <p14:creationId xmlns:p14="http://schemas.microsoft.com/office/powerpoint/2010/main" val="212365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989CF-D2A0-332A-7A96-1E5274246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2FE3E-7A05-C322-7AC1-E8013E6E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of evidence</a:t>
            </a:r>
            <a:endParaRPr lang="en-ZA" dirty="0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075B9372-7C8C-1385-D04B-AC19D3403E69}"/>
              </a:ext>
            </a:extLst>
          </p:cNvPr>
          <p:cNvSpPr/>
          <p:nvPr/>
        </p:nvSpPr>
        <p:spPr>
          <a:xfrm>
            <a:off x="3615791" y="6132915"/>
            <a:ext cx="5544616" cy="4572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>
                <a:solidFill>
                  <a:schemeClr val="bg2">
                    <a:lumMod val="90000"/>
                  </a:schemeClr>
                </a:solidFill>
              </a:rPr>
              <a:t>Annotation good?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1B4A25-79E5-09BE-4A27-DAF422B45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087" y="1278193"/>
            <a:ext cx="9257826" cy="485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B6C73-14C5-AD41-80C6-3077A02BF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E61A-7BD4-27E1-2E29-3E81AFEA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of evidence</a:t>
            </a:r>
            <a:endParaRPr lang="en-Z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26A936-FED6-3249-9F13-AB8533689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9259" y="6130274"/>
            <a:ext cx="6473481" cy="4499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marL="64008" indent="0" algn="ctr">
              <a:buNone/>
            </a:pPr>
            <a:r>
              <a:rPr lang="en-ZA" dirty="0">
                <a:solidFill>
                  <a:schemeClr val="bg2">
                    <a:lumMod val="90000"/>
                  </a:schemeClr>
                </a:solidFill>
              </a:rPr>
              <a:t>Quality of annotation</a:t>
            </a:r>
            <a:r>
              <a:rPr lang="en-ZA" sz="2400" dirty="0">
                <a:solidFill>
                  <a:schemeClr val="bg2">
                    <a:lumMod val="90000"/>
                  </a:schemeClr>
                </a:solidFill>
              </a:rPr>
              <a:t>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479FD19-BDB5-0C18-E7E0-98FF96E3F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278193"/>
            <a:ext cx="72008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B5348-226D-37FD-CA59-A291F6F15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177" y="1278193"/>
            <a:ext cx="9821646" cy="477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3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19CC1E41-5432-4B83-B7EB-0AF8D5664E4A}"/>
              </a:ext>
            </a:extLst>
          </p:cNvPr>
          <p:cNvSpPr>
            <a:spLocks noGrp="1"/>
          </p:cNvSpPr>
          <p:nvPr>
            <p:ph type="body" orient="vert" idx="10"/>
          </p:nvPr>
        </p:nvSpPr>
        <p:spPr>
          <a:xfrm rot="16200000">
            <a:off x="6523705" y="850489"/>
            <a:ext cx="5250425" cy="5594558"/>
          </a:xfrm>
        </p:spPr>
        <p:txBody>
          <a:bodyPr>
            <a:normAutofit/>
          </a:bodyPr>
          <a:lstStyle/>
          <a:p>
            <a:r>
              <a:rPr lang="en-US" dirty="0"/>
              <a:t>PoE entry must relate to exposure to CSs </a:t>
            </a:r>
            <a:r>
              <a:rPr lang="en-US" b="1" dirty="0"/>
              <a:t>DURING</a:t>
            </a:r>
            <a:r>
              <a:rPr lang="en-US" dirty="0"/>
              <a:t> the internship period</a:t>
            </a:r>
          </a:p>
          <a:p>
            <a:r>
              <a:rPr lang="en-US" dirty="0"/>
              <a:t>Evidence must therefore be collected </a:t>
            </a:r>
            <a:r>
              <a:rPr lang="en-US" b="1" dirty="0"/>
              <a:t>DURING</a:t>
            </a:r>
            <a:r>
              <a:rPr lang="en-US" dirty="0"/>
              <a:t> the internship year/s</a:t>
            </a:r>
          </a:p>
          <a:p>
            <a:r>
              <a:rPr lang="en-US" dirty="0"/>
              <a:t>Don’t include anything from your undergraduate years</a:t>
            </a:r>
            <a:endParaRPr lang="en-ZA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244CF66-CCBE-4F70-B91C-63A5F30DDE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7110764"/>
              </p:ext>
            </p:extLst>
          </p:nvPr>
        </p:nvGraphicFramePr>
        <p:xfrm>
          <a:off x="2045568" y="1646048"/>
          <a:ext cx="1786180" cy="3317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3616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62499-A078-4E04-B430-2A6CBB343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034" y="675823"/>
            <a:ext cx="9931400" cy="775417"/>
          </a:xfrm>
        </p:spPr>
        <p:txBody>
          <a:bodyPr/>
          <a:lstStyle/>
          <a:p>
            <a:r>
              <a:rPr lang="en-US" dirty="0"/>
              <a:t>PoE Terminology that we use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8A8DC-6935-42F6-976C-C37BC4B46EB0}"/>
              </a:ext>
            </a:extLst>
          </p:cNvPr>
          <p:cNvSpPr txBox="1"/>
          <p:nvPr/>
        </p:nvSpPr>
        <p:spPr>
          <a:xfrm>
            <a:off x="1878496" y="3167390"/>
            <a:ext cx="1490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endParaRPr lang="en-ZA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FD1E1-1303-4DC7-AF5A-542745BEFC1D}"/>
              </a:ext>
            </a:extLst>
          </p:cNvPr>
          <p:cNvSpPr txBox="1"/>
          <p:nvPr/>
        </p:nvSpPr>
        <p:spPr>
          <a:xfrm>
            <a:off x="5113682" y="3013501"/>
            <a:ext cx="1964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Competency Standard</a:t>
            </a:r>
            <a:endParaRPr lang="en-ZA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60EE77-BE51-47BB-AA86-FC7FD798D6F7}"/>
              </a:ext>
            </a:extLst>
          </p:cNvPr>
          <p:cNvSpPr txBox="1"/>
          <p:nvPr/>
        </p:nvSpPr>
        <p:spPr>
          <a:xfrm>
            <a:off x="8585752" y="3013501"/>
            <a:ext cx="1964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Behavioural Statement</a:t>
            </a:r>
            <a:endParaRPr lang="en-ZA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663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D205BF84-9827-4059-9451-63B5865F741B}"/>
              </a:ext>
            </a:extLst>
          </p:cNvPr>
          <p:cNvSpPr>
            <a:spLocks noGrp="1"/>
          </p:cNvSpPr>
          <p:nvPr>
            <p:ph type="body" orient="vert" idx="10"/>
          </p:nvPr>
        </p:nvSpPr>
        <p:spPr>
          <a:xfrm rot="16200000">
            <a:off x="7440305" y="1337785"/>
            <a:ext cx="3773320" cy="4182429"/>
          </a:xfrm>
        </p:spPr>
        <p:txBody>
          <a:bodyPr/>
          <a:lstStyle/>
          <a:p>
            <a:r>
              <a:rPr lang="en-US" dirty="0"/>
              <a:t>Evidence must pertain to the specific competency being addressed</a:t>
            </a:r>
          </a:p>
          <a:p>
            <a:r>
              <a:rPr lang="en-US" dirty="0"/>
              <a:t>If factual and/or calculation errors occur in the evidence</a:t>
            </a:r>
          </a:p>
          <a:p>
            <a:pPr lvl="1"/>
            <a:r>
              <a:rPr lang="en-US" dirty="0"/>
              <a:t>Deemed NOT valid</a:t>
            </a:r>
            <a:endParaRPr lang="en-ZA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C4BB315-AE93-4F02-A657-0542C12021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3649805"/>
              </p:ext>
            </p:extLst>
          </p:nvPr>
        </p:nvGraphicFramePr>
        <p:xfrm>
          <a:off x="2090825" y="1552038"/>
          <a:ext cx="1786180" cy="3317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ular Callout 6">
            <a:extLst>
              <a:ext uri="{FF2B5EF4-FFF2-40B4-BE49-F238E27FC236}">
                <a16:creationId xmlns:a16="http://schemas.microsoft.com/office/drawing/2014/main" id="{49F1364F-35A8-4269-9EE6-48A7185AECE1}"/>
              </a:ext>
            </a:extLst>
          </p:cNvPr>
          <p:cNvSpPr/>
          <p:nvPr/>
        </p:nvSpPr>
        <p:spPr>
          <a:xfrm>
            <a:off x="8067098" y="5187213"/>
            <a:ext cx="2519733" cy="1539222"/>
          </a:xfrm>
          <a:prstGeom prst="wedgeRoundRectCallout">
            <a:avLst>
              <a:gd name="adj1" fmla="val -39864"/>
              <a:gd name="adj2" fmla="val -69263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chemeClr val="bg2">
                    <a:lumMod val="90000"/>
                  </a:schemeClr>
                </a:solidFill>
                <a:latin typeface="Arial"/>
                <a:cs typeface="Times New Roman"/>
              </a:rPr>
              <a:t>NB:  If evidence is not valid, the other 4 criteria do not count </a:t>
            </a:r>
          </a:p>
        </p:txBody>
      </p:sp>
    </p:spTree>
    <p:extLst>
      <p:ext uri="{BB962C8B-B14F-4D97-AF65-F5344CB8AC3E}">
        <p14:creationId xmlns:p14="http://schemas.microsoft.com/office/powerpoint/2010/main" val="397313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D205BF84-9827-4059-9451-63B5865F741B}"/>
              </a:ext>
            </a:extLst>
          </p:cNvPr>
          <p:cNvSpPr>
            <a:spLocks noGrp="1"/>
          </p:cNvSpPr>
          <p:nvPr>
            <p:ph type="body" orient="vert" idx="10"/>
          </p:nvPr>
        </p:nvSpPr>
        <p:spPr>
          <a:xfrm rot="16200000">
            <a:off x="7752499" y="1119384"/>
            <a:ext cx="3148933" cy="4182429"/>
          </a:xfrm>
        </p:spPr>
        <p:txBody>
          <a:bodyPr/>
          <a:lstStyle/>
          <a:p>
            <a:r>
              <a:rPr lang="en-US" dirty="0"/>
              <a:t>For example…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the competency is about how to fry an egg and your evidence is about how crispy the bacon is, it is of no value.</a:t>
            </a:r>
            <a:endParaRPr lang="en-ZA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C4BB315-AE93-4F02-A657-0542C120217E}"/>
              </a:ext>
            </a:extLst>
          </p:cNvPr>
          <p:cNvGraphicFramePr/>
          <p:nvPr/>
        </p:nvGraphicFramePr>
        <p:xfrm>
          <a:off x="2090825" y="1552038"/>
          <a:ext cx="1786180" cy="3317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73972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D205BF84-9827-4059-9451-63B5865F741B}"/>
              </a:ext>
            </a:extLst>
          </p:cNvPr>
          <p:cNvSpPr>
            <a:spLocks noGrp="1"/>
          </p:cNvSpPr>
          <p:nvPr>
            <p:ph type="body" orient="vert" idx="10"/>
          </p:nvPr>
        </p:nvSpPr>
        <p:spPr>
          <a:xfrm rot="16200000">
            <a:off x="6999298" y="1337785"/>
            <a:ext cx="4218016" cy="4182429"/>
          </a:xfrm>
        </p:spPr>
        <p:txBody>
          <a:bodyPr>
            <a:normAutofit/>
          </a:bodyPr>
          <a:lstStyle/>
          <a:p>
            <a:r>
              <a:rPr lang="en-US" dirty="0"/>
              <a:t>Authentic = own work</a:t>
            </a:r>
          </a:p>
          <a:p>
            <a:r>
              <a:rPr lang="en-US" dirty="0"/>
              <a:t>The evidence must be verified online by your tutor</a:t>
            </a:r>
          </a:p>
          <a:p>
            <a:r>
              <a:rPr lang="en-US" dirty="0"/>
              <a:t>Tutor verification</a:t>
            </a:r>
          </a:p>
          <a:p>
            <a:pPr lvl="1"/>
            <a:r>
              <a:rPr lang="en-US" dirty="0"/>
              <a:t>Make sure your tutor verifies your entries</a:t>
            </a:r>
          </a:p>
          <a:p>
            <a:pPr lvl="1"/>
            <a:r>
              <a:rPr lang="en-US" dirty="0"/>
              <a:t>Make it your responsibility to check</a:t>
            </a:r>
            <a:endParaRPr lang="en-ZA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83A10CE-31DB-469D-95EF-60526F686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526303"/>
              </p:ext>
            </p:extLst>
          </p:nvPr>
        </p:nvGraphicFramePr>
        <p:xfrm>
          <a:off x="2133808" y="1636131"/>
          <a:ext cx="1786180" cy="3317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6697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D205BF84-9827-4059-9451-63B5865F741B}"/>
              </a:ext>
            </a:extLst>
          </p:cNvPr>
          <p:cNvSpPr>
            <a:spLocks noGrp="1"/>
          </p:cNvSpPr>
          <p:nvPr>
            <p:ph type="body" orient="vert" idx="10"/>
          </p:nvPr>
        </p:nvSpPr>
        <p:spPr>
          <a:xfrm rot="16200000">
            <a:off x="5796026" y="604774"/>
            <a:ext cx="6765400" cy="574104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If there are 4 or more, then the evidence submitted must cover at least 75% of the behavioural statements. </a:t>
            </a:r>
            <a:r>
              <a:rPr lang="en-US" dirty="0" err="1"/>
              <a:t>E.g</a:t>
            </a:r>
            <a:r>
              <a:rPr lang="en-US" dirty="0"/>
              <a:t> 4 behavioural statements- 3 pieces of evidence (0.75X number of behavioural statements)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same piece of evidence can’t be used for more than one CS</a:t>
            </a:r>
          </a:p>
          <a:p>
            <a:r>
              <a:rPr lang="en-ZA" dirty="0"/>
              <a:t>Do not submit an entire legislative </a:t>
            </a:r>
            <a:r>
              <a:rPr lang="en-ZA" dirty="0" err="1"/>
              <a:t>document.e.g</a:t>
            </a:r>
            <a:r>
              <a:rPr lang="en-ZA" dirty="0"/>
              <a:t>. the entire pharmacy act.</a:t>
            </a:r>
          </a:p>
          <a:p>
            <a:r>
              <a:rPr lang="en-ZA" dirty="0"/>
              <a:t>Do not add evidence that may have clauses for intellectual property e.g. manufacturing interns who submit evidence that is confidential to that site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024BED0-5D3C-474D-9FA0-5AA5875D21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5388875"/>
              </p:ext>
            </p:extLst>
          </p:nvPr>
        </p:nvGraphicFramePr>
        <p:xfrm>
          <a:off x="2132044" y="1632999"/>
          <a:ext cx="1786180" cy="3317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B73FFD0-FC45-4000-8C63-F87623D84B49}"/>
              </a:ext>
            </a:extLst>
          </p:cNvPr>
          <p:cNvSpPr/>
          <p:nvPr/>
        </p:nvSpPr>
        <p:spPr>
          <a:xfrm>
            <a:off x="9851624" y="2063508"/>
            <a:ext cx="1511132" cy="1767828"/>
          </a:xfrm>
          <a:prstGeom prst="wedgeRoundRectCallout">
            <a:avLst>
              <a:gd name="adj1" fmla="val -39864"/>
              <a:gd name="adj2" fmla="val -69263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sz="1350" b="1" dirty="0">
                <a:solidFill>
                  <a:schemeClr val="bg2">
                    <a:lumMod val="90000"/>
                  </a:schemeClr>
                </a:solidFill>
                <a:latin typeface="Arial"/>
                <a:cs typeface="Times New Roman"/>
              </a:rPr>
              <a:t>NB:  Focus on the QUALITY not only on the QUANTITY of evidence</a:t>
            </a:r>
          </a:p>
        </p:txBody>
      </p: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FD3A8392-1C51-4892-8D02-240D391EAD80}"/>
              </a:ext>
            </a:extLst>
          </p:cNvPr>
          <p:cNvSpPr/>
          <p:nvPr/>
        </p:nvSpPr>
        <p:spPr>
          <a:xfrm>
            <a:off x="7335361" y="2063509"/>
            <a:ext cx="1396955" cy="1767827"/>
          </a:xfrm>
          <a:prstGeom prst="wedgeRoundRectCallout">
            <a:avLst>
              <a:gd name="adj1" fmla="val 35893"/>
              <a:gd name="adj2" fmla="val -74416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chemeClr val="bg2">
                    <a:lumMod val="90000"/>
                  </a:schemeClr>
                </a:solidFill>
                <a:latin typeface="Arial"/>
                <a:cs typeface="Times New Roman"/>
              </a:rPr>
              <a:t>Make sure you have enough evidence </a:t>
            </a:r>
          </a:p>
        </p:txBody>
      </p:sp>
    </p:spTree>
    <p:extLst>
      <p:ext uri="{BB962C8B-B14F-4D97-AF65-F5344CB8AC3E}">
        <p14:creationId xmlns:p14="http://schemas.microsoft.com/office/powerpoint/2010/main" val="3286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F74E51-63ED-CCE9-A24B-CB1E03BBA6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6200000">
            <a:off x="8282165" y="3303766"/>
            <a:ext cx="979131" cy="4783138"/>
          </a:xfrm>
        </p:spPr>
        <p:txBody>
          <a:bodyPr>
            <a:noAutofit/>
          </a:bodyPr>
          <a:lstStyle/>
          <a:p>
            <a:r>
              <a:rPr lang="en-ZA" sz="3000" dirty="0"/>
              <a:t>POLL1: https://forms.office.com/r/kFGHdWbkc2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1E8D92-DE36-CE69-001F-E4A70EE8A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ZA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505F6950-7734-7199-77D4-5310577A4FF3}"/>
              </a:ext>
            </a:extLst>
          </p:cNvPr>
          <p:cNvSpPr>
            <a:spLocks noGrp="1"/>
          </p:cNvSpPr>
          <p:nvPr>
            <p:ph type="body" orient="vert" idx="10"/>
          </p:nvPr>
        </p:nvSpPr>
        <p:spPr>
          <a:xfrm rot="16200000">
            <a:off x="6025674" y="1154151"/>
            <a:ext cx="4406106" cy="36971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Question</a:t>
            </a:r>
          </a:p>
          <a:p>
            <a:pPr marL="0" indent="0">
              <a:buNone/>
            </a:pPr>
            <a:r>
              <a:rPr lang="en-ZA" dirty="0"/>
              <a:t>If you choose a competency standard that has eight (8) behavioural statement (BS) and you need to supply evidence for at least 75% of the bs. How many pieces of evidence do you need?</a:t>
            </a:r>
          </a:p>
        </p:txBody>
      </p:sp>
      <p:pic>
        <p:nvPicPr>
          <p:cNvPr id="7" name="Picture 6" descr="A qr code on a blue background&#10;&#10;Description automatically generated">
            <a:extLst>
              <a:ext uri="{FF2B5EF4-FFF2-40B4-BE49-F238E27FC236}">
                <a16:creationId xmlns:a16="http://schemas.microsoft.com/office/drawing/2014/main" id="{FF461D53-E533-E7D6-91A5-3D9F91D65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81" y="1600200"/>
            <a:ext cx="3460750" cy="346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230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7DC2B-C434-4143-9816-923E78E6E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</a:t>
            </a:r>
            <a:endParaRPr lang="en-ZA" dirty="0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55FA6E5-269F-43E5-84C7-A184905D6BB6}"/>
              </a:ext>
            </a:extLst>
          </p:cNvPr>
          <p:cNvSpPr/>
          <p:nvPr/>
        </p:nvSpPr>
        <p:spPr>
          <a:xfrm>
            <a:off x="4953357" y="234670"/>
            <a:ext cx="6188409" cy="1619894"/>
          </a:xfrm>
          <a:prstGeom prst="wedgeRoundRectCallout">
            <a:avLst>
              <a:gd name="adj1" fmla="val -62152"/>
              <a:gd name="adj2" fmla="val -2648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sz="2100" b="1" dirty="0">
                <a:solidFill>
                  <a:srgbClr val="C00000"/>
                </a:solidFill>
                <a:latin typeface="Arial"/>
                <a:cs typeface="Times New Roman"/>
              </a:rPr>
              <a:t>HINT</a:t>
            </a:r>
            <a:r>
              <a:rPr lang="en-ZA" dirty="0">
                <a:solidFill>
                  <a:schemeClr val="bg2">
                    <a:lumMod val="90000"/>
                  </a:schemeClr>
                </a:solidFill>
                <a:latin typeface="Arial"/>
                <a:cs typeface="Times New Roman"/>
              </a:rPr>
              <a:t> Put yourself in assessor’s shoes before submitting evidence. </a:t>
            </a:r>
          </a:p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dirty="0">
                <a:solidFill>
                  <a:schemeClr val="bg2">
                    <a:lumMod val="90000"/>
                  </a:schemeClr>
                </a:solidFill>
                <a:latin typeface="Arial"/>
                <a:cs typeface="Times New Roman"/>
              </a:rPr>
              <a:t>Ask: What does it show? </a:t>
            </a:r>
          </a:p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dirty="0">
                <a:solidFill>
                  <a:schemeClr val="bg2">
                    <a:lumMod val="90000"/>
                  </a:schemeClr>
                </a:solidFill>
                <a:latin typeface="Arial"/>
                <a:cs typeface="Times New Roman"/>
              </a:rPr>
              <a:t>Will probably point to need for more discussion and/or annotation</a:t>
            </a:r>
          </a:p>
        </p:txBody>
      </p:sp>
      <p:graphicFrame>
        <p:nvGraphicFramePr>
          <p:cNvPr id="6" name="Content Placeholder 8">
            <a:extLst>
              <a:ext uri="{FF2B5EF4-FFF2-40B4-BE49-F238E27FC236}">
                <a16:creationId xmlns:a16="http://schemas.microsoft.com/office/drawing/2014/main" id="{8475E9DA-14C5-4AE1-9CA4-3F614B9305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3048807"/>
              </p:ext>
            </p:extLst>
          </p:nvPr>
        </p:nvGraphicFramePr>
        <p:xfrm>
          <a:off x="1625553" y="1976974"/>
          <a:ext cx="9516213" cy="4646356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172071">
                  <a:extLst>
                    <a:ext uri="{9D8B030D-6E8A-4147-A177-3AD203B41FA5}">
                      <a16:colId xmlns:a16="http://schemas.microsoft.com/office/drawing/2014/main" val="3996009501"/>
                    </a:ext>
                  </a:extLst>
                </a:gridCol>
                <a:gridCol w="3172071">
                  <a:extLst>
                    <a:ext uri="{9D8B030D-6E8A-4147-A177-3AD203B41FA5}">
                      <a16:colId xmlns:a16="http://schemas.microsoft.com/office/drawing/2014/main" val="2712611947"/>
                    </a:ext>
                  </a:extLst>
                </a:gridCol>
                <a:gridCol w="3172071">
                  <a:extLst>
                    <a:ext uri="{9D8B030D-6E8A-4147-A177-3AD203B41FA5}">
                      <a16:colId xmlns:a16="http://schemas.microsoft.com/office/drawing/2014/main" val="4164114666"/>
                    </a:ext>
                  </a:extLst>
                </a:gridCol>
              </a:tblGrid>
              <a:tr h="928526"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bg2"/>
                          </a:solidFill>
                        </a:rPr>
                        <a:t>Photos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bg2"/>
                          </a:solidFill>
                        </a:rPr>
                        <a:t>Pages from SAMF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bg2"/>
                          </a:solidFill>
                        </a:rPr>
                        <a:t>Delivery notes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665369"/>
                  </a:ext>
                </a:extLst>
              </a:tr>
              <a:tr h="3717830">
                <a:tc>
                  <a:txBody>
                    <a:bodyPr/>
                    <a:lstStyle/>
                    <a:p>
                      <a:pPr lvl="0"/>
                      <a:r>
                        <a:rPr lang="en-US" sz="2400" dirty="0"/>
                        <a:t>Add date stamp!</a:t>
                      </a:r>
                      <a:endParaRPr lang="en-ZA" sz="2400" dirty="0"/>
                    </a:p>
                    <a:p>
                      <a:pPr lvl="0"/>
                      <a:r>
                        <a:rPr lang="en-ZA" sz="2400" dirty="0"/>
                        <a:t>Meaningless UNLESS authenticated AND you identify yourself</a:t>
                      </a:r>
                    </a:p>
                    <a:p>
                      <a:pPr lvl="0"/>
                      <a:r>
                        <a:rPr lang="en-ZA" sz="2400" dirty="0"/>
                        <a:t>Can be anyone in the photo!</a:t>
                      </a:r>
                    </a:p>
                    <a:p>
                      <a:pPr lvl="0"/>
                      <a:r>
                        <a:rPr lang="en-ZA" sz="2400" dirty="0"/>
                        <a:t>Maintain patient confidentiality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Reference name, edition, page number, etc.</a:t>
                      </a:r>
                      <a:endParaRPr lang="en-ZA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lvl="0"/>
                      <a:r>
                        <a:rPr lang="en-ZA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What does this show?</a:t>
                      </a:r>
                    </a:p>
                    <a:p>
                      <a:pPr lvl="0"/>
                      <a:r>
                        <a:rPr lang="en-ZA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That you can use a scanner or photocopier?</a:t>
                      </a:r>
                    </a:p>
                    <a:p>
                      <a:endParaRPr lang="en-Z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ZA" sz="2400" dirty="0"/>
                        <a:t>What does this show? </a:t>
                      </a:r>
                    </a:p>
                    <a:p>
                      <a:pPr lvl="0"/>
                      <a:r>
                        <a:rPr lang="en-ZA" sz="2400" dirty="0"/>
                        <a:t>Stock was delivered, but received by whom?</a:t>
                      </a:r>
                    </a:p>
                    <a:p>
                      <a:pPr lvl="0"/>
                      <a:r>
                        <a:rPr lang="en-ZA" sz="2400" dirty="0"/>
                        <a:t>Signatures not annotated are meaningless</a:t>
                      </a:r>
                    </a:p>
                    <a:p>
                      <a:endParaRPr lang="en-Z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01488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CB26341-5CBB-48A1-96D3-88644D6CF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40" y="2085749"/>
            <a:ext cx="939908" cy="939908"/>
          </a:xfrm>
          <a:prstGeom prst="rect">
            <a:avLst/>
          </a:prstGeom>
        </p:spPr>
      </p:pic>
      <p:pic>
        <p:nvPicPr>
          <p:cNvPr id="8" name="Picture 2" descr="https://encrypted-tbn0.gstatic.com/images?q=tbn:ANd9GcTvuB_wSyXFMcGYftDPAUpmO-clmkdHqyzO6fo3_7xtOetZq7tUbA">
            <a:extLst>
              <a:ext uri="{FF2B5EF4-FFF2-40B4-BE49-F238E27FC236}">
                <a16:creationId xmlns:a16="http://schemas.microsoft.com/office/drawing/2014/main" id="{8C3ACC4B-341F-488F-8FA2-78F597C7E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3" t="-47702" r="-38098"/>
          <a:stretch/>
        </p:blipFill>
        <p:spPr bwMode="auto">
          <a:xfrm rot="1343183">
            <a:off x="6716194" y="1704962"/>
            <a:ext cx="892272" cy="119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2CDAD-6597-42C2-9DB1-9E618B0548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425" y="2408973"/>
            <a:ext cx="778790" cy="47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1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9568-48E7-4D20-BC0A-C06257912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88" y="487017"/>
            <a:ext cx="6109652" cy="874643"/>
          </a:xfrm>
        </p:spPr>
        <p:txBody>
          <a:bodyPr/>
          <a:lstStyle/>
          <a:p>
            <a:r>
              <a:rPr lang="en-US" dirty="0"/>
              <a:t>Evidence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F318B-04A9-4DDB-A0C3-B82921964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3061" y="1600200"/>
            <a:ext cx="6476779" cy="5184648"/>
          </a:xfrm>
        </p:spPr>
        <p:txBody>
          <a:bodyPr>
            <a:normAutofit lnSpcReduction="10000"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No highly glossy photos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Not uploaded upside down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The evidence must be clear and legible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The evidence must be in </a:t>
            </a:r>
            <a:r>
              <a:rPr lang="en-US" sz="2800" b="1" dirty="0"/>
              <a:t>one</a:t>
            </a:r>
            <a:r>
              <a:rPr lang="en-US" sz="2800" dirty="0"/>
              <a:t> document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Annotate, annotate, annotate!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Link evidence to a specific behavioural statement</a:t>
            </a:r>
          </a:p>
          <a:p>
            <a:pPr marL="1257300" lvl="2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Show how evidence satisfies the </a:t>
            </a:r>
            <a:r>
              <a:rPr lang="en-US" sz="2200" dirty="0" err="1">
                <a:solidFill>
                  <a:schemeClr val="tx1"/>
                </a:solidFill>
              </a:rPr>
              <a:t>bs</a:t>
            </a:r>
            <a:endParaRPr lang="en-US" sz="2200" dirty="0">
              <a:solidFill>
                <a:schemeClr val="tx1"/>
              </a:solidFill>
            </a:endParaRP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Identify your own signature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Remember the assessor does not know you</a:t>
            </a:r>
            <a:endParaRPr lang="en-ZA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5FCE0-DC71-4C32-954E-052375000D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28" y="1103216"/>
            <a:ext cx="3721254" cy="465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157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120D3-5F17-4D6D-B133-070232208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evidence?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43456-AAE2-4D9B-B2C9-8B0C0E739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711" y="4702412"/>
            <a:ext cx="11030673" cy="19414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Attendance register -+ presenter name, date, venue</a:t>
            </a:r>
          </a:p>
          <a:p>
            <a:pPr lvl="1"/>
            <a:r>
              <a:rPr lang="en-US" dirty="0"/>
              <a:t>Only </a:t>
            </a:r>
            <a:r>
              <a:rPr lang="en-US" dirty="0">
                <a:solidFill>
                  <a:srgbClr val="C00000"/>
                </a:solidFill>
              </a:rPr>
              <a:t>one presenter</a:t>
            </a:r>
          </a:p>
          <a:p>
            <a:pPr lvl="1"/>
            <a:r>
              <a:rPr lang="en-US" dirty="0"/>
              <a:t>Feedback on presentation – should reflect knowledge and understanding of audience after the presentation (it is </a:t>
            </a:r>
            <a:r>
              <a:rPr lang="en-US" u="sng" dirty="0"/>
              <a:t>not</a:t>
            </a:r>
            <a:r>
              <a:rPr lang="en-US" dirty="0"/>
              <a:t> a rating of the presenter)</a:t>
            </a:r>
          </a:p>
          <a:p>
            <a:pPr lvl="1"/>
            <a:r>
              <a:rPr lang="en-US" dirty="0"/>
              <a:t>Remember to annotate and link to the behavioural statements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5B9D8-7CB4-4201-8288-4F84B9889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4" y="1730106"/>
            <a:ext cx="2981758" cy="2951223"/>
          </a:xfrm>
          <a:prstGeom prst="rect">
            <a:avLst/>
          </a:prstGeom>
        </p:spPr>
      </p:pic>
      <p:sp>
        <p:nvSpPr>
          <p:cNvPr id="6" name="Rounded Rectangular Callout 4">
            <a:extLst>
              <a:ext uri="{FF2B5EF4-FFF2-40B4-BE49-F238E27FC236}">
                <a16:creationId xmlns:a16="http://schemas.microsoft.com/office/drawing/2014/main" id="{8F5FF19E-A322-4243-BB66-DF1233824099}"/>
              </a:ext>
            </a:extLst>
          </p:cNvPr>
          <p:cNvSpPr/>
          <p:nvPr/>
        </p:nvSpPr>
        <p:spPr>
          <a:xfrm>
            <a:off x="3740967" y="1365505"/>
            <a:ext cx="2069684" cy="1489392"/>
          </a:xfrm>
          <a:prstGeom prst="wedgeRoundRectCallout">
            <a:avLst>
              <a:gd name="adj1" fmla="val -68643"/>
              <a:gd name="adj2" fmla="val 39496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If I’m providing information to a patient…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07E376DA-E89F-4AF6-9330-005B1BAED42B}"/>
              </a:ext>
            </a:extLst>
          </p:cNvPr>
          <p:cNvSpPr/>
          <p:nvPr/>
        </p:nvSpPr>
        <p:spPr>
          <a:xfrm>
            <a:off x="6061405" y="2963626"/>
            <a:ext cx="2520280" cy="1575821"/>
          </a:xfrm>
          <a:prstGeom prst="wedgeRoundRectCallout">
            <a:avLst>
              <a:gd name="adj1" fmla="val -46286"/>
              <a:gd name="adj2" fmla="val 26921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ZA" b="1" dirty="0">
              <a:solidFill>
                <a:srgbClr val="FFFFFF"/>
              </a:solidFill>
              <a:latin typeface="Arial"/>
              <a:cs typeface="Times New Roman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Attendance register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Presentation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Reference materials used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Feedback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ZA" b="1" dirty="0">
              <a:solidFill>
                <a:srgbClr val="FFFFFF"/>
              </a:solidFill>
              <a:latin typeface="Arial"/>
              <a:cs typeface="Times New Roman"/>
            </a:endParaRPr>
          </a:p>
        </p:txBody>
      </p:sp>
      <p:sp>
        <p:nvSpPr>
          <p:cNvPr id="8" name="Rounded Rectangular Callout 6">
            <a:extLst>
              <a:ext uri="{FF2B5EF4-FFF2-40B4-BE49-F238E27FC236}">
                <a16:creationId xmlns:a16="http://schemas.microsoft.com/office/drawing/2014/main" id="{2BEF5A20-82E3-4FE5-B810-5247AF7FAA10}"/>
              </a:ext>
            </a:extLst>
          </p:cNvPr>
          <p:cNvSpPr/>
          <p:nvPr/>
        </p:nvSpPr>
        <p:spPr>
          <a:xfrm>
            <a:off x="6145336" y="1419741"/>
            <a:ext cx="2069684" cy="1380920"/>
          </a:xfrm>
          <a:prstGeom prst="wedgeRoundRectCallout">
            <a:avLst>
              <a:gd name="adj1" fmla="val -46819"/>
              <a:gd name="adj2" fmla="val 30620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Prescription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+?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+?</a:t>
            </a:r>
          </a:p>
        </p:txBody>
      </p:sp>
      <p:sp>
        <p:nvSpPr>
          <p:cNvPr id="9" name="Rounded Rectangular Callout 7">
            <a:extLst>
              <a:ext uri="{FF2B5EF4-FFF2-40B4-BE49-F238E27FC236}">
                <a16:creationId xmlns:a16="http://schemas.microsoft.com/office/drawing/2014/main" id="{200E825E-286E-46CC-AE6D-D020E5ACDE63}"/>
              </a:ext>
            </a:extLst>
          </p:cNvPr>
          <p:cNvSpPr/>
          <p:nvPr/>
        </p:nvSpPr>
        <p:spPr>
          <a:xfrm>
            <a:off x="3770713" y="2963626"/>
            <a:ext cx="2069684" cy="1630391"/>
          </a:xfrm>
          <a:prstGeom prst="wedgeRoundRectCallout">
            <a:avLst>
              <a:gd name="adj1" fmla="val -68643"/>
              <a:gd name="adj2" fmla="val -42609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But if I’m providing evidence to a group…</a:t>
            </a:r>
          </a:p>
        </p:txBody>
      </p:sp>
      <p:sp>
        <p:nvSpPr>
          <p:cNvPr id="10" name="Down Arrow 8">
            <a:extLst>
              <a:ext uri="{FF2B5EF4-FFF2-40B4-BE49-F238E27FC236}">
                <a16:creationId xmlns:a16="http://schemas.microsoft.com/office/drawing/2014/main" id="{08FFD628-4772-401E-A50B-80182C9629E7}"/>
              </a:ext>
            </a:extLst>
          </p:cNvPr>
          <p:cNvSpPr/>
          <p:nvPr/>
        </p:nvSpPr>
        <p:spPr>
          <a:xfrm rot="2813698">
            <a:off x="7667301" y="4055376"/>
            <a:ext cx="368662" cy="790340"/>
          </a:xfrm>
          <a:prstGeom prst="downArrow">
            <a:avLst/>
          </a:pr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7016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120D3-5F17-4D6D-B133-070232208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evidence?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43456-AAE2-4D9B-B2C9-8B0C0E739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8310" y="5070048"/>
            <a:ext cx="10204174" cy="1495633"/>
          </a:xfrm>
        </p:spPr>
        <p:txBody>
          <a:bodyPr>
            <a:normAutofit/>
          </a:bodyPr>
          <a:lstStyle/>
          <a:p>
            <a:r>
              <a:rPr lang="en-US" dirty="0"/>
              <a:t>References – scientific, not Wikipedia</a:t>
            </a:r>
          </a:p>
          <a:p>
            <a:pPr lvl="1"/>
            <a:r>
              <a:rPr lang="en-US" dirty="0"/>
              <a:t>Must also be annotated and linked to the behavioural statements</a:t>
            </a:r>
          </a:p>
          <a:p>
            <a:pPr lvl="1"/>
            <a:r>
              <a:rPr lang="en-US" dirty="0"/>
              <a:t>Include page, edition e.g. for SAMF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5B9D8-7CB4-4201-8288-4F84B9889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74" y="1730106"/>
            <a:ext cx="2981758" cy="2951223"/>
          </a:xfrm>
          <a:prstGeom prst="rect">
            <a:avLst/>
          </a:prstGeom>
        </p:spPr>
      </p:pic>
      <p:sp>
        <p:nvSpPr>
          <p:cNvPr id="6" name="Rounded Rectangular Callout 4">
            <a:extLst>
              <a:ext uri="{FF2B5EF4-FFF2-40B4-BE49-F238E27FC236}">
                <a16:creationId xmlns:a16="http://schemas.microsoft.com/office/drawing/2014/main" id="{8F5FF19E-A322-4243-BB66-DF1233824099}"/>
              </a:ext>
            </a:extLst>
          </p:cNvPr>
          <p:cNvSpPr/>
          <p:nvPr/>
        </p:nvSpPr>
        <p:spPr>
          <a:xfrm>
            <a:off x="3740967" y="1365505"/>
            <a:ext cx="2069684" cy="1489392"/>
          </a:xfrm>
          <a:prstGeom prst="wedgeRoundRectCallout">
            <a:avLst>
              <a:gd name="adj1" fmla="val -68643"/>
              <a:gd name="adj2" fmla="val 39496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I’m consulting with a patient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07E376DA-E89F-4AF6-9330-005B1BAED42B}"/>
              </a:ext>
            </a:extLst>
          </p:cNvPr>
          <p:cNvSpPr/>
          <p:nvPr/>
        </p:nvSpPr>
        <p:spPr>
          <a:xfrm>
            <a:off x="6096000" y="2899812"/>
            <a:ext cx="3121925" cy="1980436"/>
          </a:xfrm>
          <a:prstGeom prst="wedgeRoundRectCallout">
            <a:avLst>
              <a:gd name="adj1" fmla="val -46286"/>
              <a:gd name="adj2" fmla="val 26921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Reason for consultation e.g. Rx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Reference material used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Telephone number of the doctor and time of the conversation</a:t>
            </a:r>
          </a:p>
        </p:txBody>
      </p:sp>
      <p:sp>
        <p:nvSpPr>
          <p:cNvPr id="8" name="Rounded Rectangular Callout 6">
            <a:extLst>
              <a:ext uri="{FF2B5EF4-FFF2-40B4-BE49-F238E27FC236}">
                <a16:creationId xmlns:a16="http://schemas.microsoft.com/office/drawing/2014/main" id="{2BEF5A20-82E3-4FE5-B810-5247AF7FAA10}"/>
              </a:ext>
            </a:extLst>
          </p:cNvPr>
          <p:cNvSpPr/>
          <p:nvPr/>
        </p:nvSpPr>
        <p:spPr>
          <a:xfrm>
            <a:off x="6145335" y="1419741"/>
            <a:ext cx="2968847" cy="1380920"/>
          </a:xfrm>
          <a:prstGeom prst="wedgeRoundRectCallout">
            <a:avLst>
              <a:gd name="adj1" fmla="val -46819"/>
              <a:gd name="adj2" fmla="val 30620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Patient history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Rx, request from patient, blue copy, label, reference material used</a:t>
            </a:r>
          </a:p>
        </p:txBody>
      </p:sp>
      <p:sp>
        <p:nvSpPr>
          <p:cNvPr id="9" name="Rounded Rectangular Callout 7">
            <a:extLst>
              <a:ext uri="{FF2B5EF4-FFF2-40B4-BE49-F238E27FC236}">
                <a16:creationId xmlns:a16="http://schemas.microsoft.com/office/drawing/2014/main" id="{200E825E-286E-46CC-AE6D-D020E5ACDE63}"/>
              </a:ext>
            </a:extLst>
          </p:cNvPr>
          <p:cNvSpPr/>
          <p:nvPr/>
        </p:nvSpPr>
        <p:spPr>
          <a:xfrm>
            <a:off x="3770713" y="2963626"/>
            <a:ext cx="2069684" cy="1630391"/>
          </a:xfrm>
          <a:prstGeom prst="wedgeRoundRectCallout">
            <a:avLst>
              <a:gd name="adj1" fmla="val -68643"/>
              <a:gd name="adj2" fmla="val -42609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But what if I’m consulting with a doctor?</a:t>
            </a:r>
          </a:p>
        </p:txBody>
      </p:sp>
      <p:sp>
        <p:nvSpPr>
          <p:cNvPr id="10" name="Down Arrow 8">
            <a:extLst>
              <a:ext uri="{FF2B5EF4-FFF2-40B4-BE49-F238E27FC236}">
                <a16:creationId xmlns:a16="http://schemas.microsoft.com/office/drawing/2014/main" id="{08FFD628-4772-401E-A50B-80182C9629E7}"/>
              </a:ext>
            </a:extLst>
          </p:cNvPr>
          <p:cNvSpPr/>
          <p:nvPr/>
        </p:nvSpPr>
        <p:spPr>
          <a:xfrm rot="2813698">
            <a:off x="8762049" y="4521048"/>
            <a:ext cx="512791" cy="974317"/>
          </a:xfrm>
          <a:prstGeom prst="downArrow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549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8A8A-4A4E-4B2E-8FFE-0EC97EF7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evidence?</a:t>
            </a:r>
            <a:endParaRPr lang="en-ZA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14CBEDA-600B-4DFF-86A6-F0B28A01A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1" y="2545224"/>
            <a:ext cx="4762500" cy="3810000"/>
          </a:xfrm>
          <a:prstGeom prst="rect">
            <a:avLst/>
          </a:prstGeom>
        </p:spPr>
      </p:pic>
      <p:sp>
        <p:nvSpPr>
          <p:cNvPr id="6" name="Rounded Rectangular Callout 4">
            <a:extLst>
              <a:ext uri="{FF2B5EF4-FFF2-40B4-BE49-F238E27FC236}">
                <a16:creationId xmlns:a16="http://schemas.microsoft.com/office/drawing/2014/main" id="{9DCA1786-C01A-4E9D-BFF6-A66C21089E4F}"/>
              </a:ext>
            </a:extLst>
          </p:cNvPr>
          <p:cNvSpPr/>
          <p:nvPr/>
        </p:nvSpPr>
        <p:spPr>
          <a:xfrm>
            <a:off x="4247659" y="1278193"/>
            <a:ext cx="2069684" cy="1489392"/>
          </a:xfrm>
          <a:prstGeom prst="wedgeRoundRectCallout">
            <a:avLst>
              <a:gd name="adj1" fmla="val -68643"/>
              <a:gd name="adj2" fmla="val 39496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Sometimes I attend a meeting …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0225CC9-E991-4F4F-A968-32787000F7E3}"/>
              </a:ext>
            </a:extLst>
          </p:cNvPr>
          <p:cNvSpPr/>
          <p:nvPr/>
        </p:nvSpPr>
        <p:spPr>
          <a:xfrm>
            <a:off x="6317343" y="3037972"/>
            <a:ext cx="3392259" cy="1934941"/>
          </a:xfrm>
          <a:prstGeom prst="wedgeRoundRectCallout">
            <a:avLst>
              <a:gd name="adj1" fmla="val -46819"/>
              <a:gd name="adj2" fmla="val 30620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Agenda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Attendance register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Minutes of meeting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Most VIP: own contribution to meeting </a:t>
            </a:r>
          </a:p>
        </p:txBody>
      </p:sp>
    </p:spTree>
    <p:extLst>
      <p:ext uri="{BB962C8B-B14F-4D97-AF65-F5344CB8AC3E}">
        <p14:creationId xmlns:p14="http://schemas.microsoft.com/office/powerpoint/2010/main" val="118971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D063-4AFC-4529-BCB5-8CB73F4B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Competency framework example</a:t>
            </a:r>
            <a:endParaRPr lang="en-ZA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1E2BEE7-099C-40A4-B744-6C1B4A2E63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2852443"/>
              </p:ext>
            </p:extLst>
          </p:nvPr>
        </p:nvGraphicFramePr>
        <p:xfrm>
          <a:off x="1981200" y="1631234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50667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8A8A-4A4E-4B2E-8FFE-0EC97EF7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evidence?</a:t>
            </a:r>
            <a:endParaRPr lang="en-ZA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14CBEDA-600B-4DFF-86A6-F0B28A01A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1" y="2545224"/>
            <a:ext cx="4762500" cy="3810000"/>
          </a:xfrm>
          <a:prstGeom prst="rect">
            <a:avLst/>
          </a:prstGeom>
        </p:spPr>
      </p:pic>
      <p:sp>
        <p:nvSpPr>
          <p:cNvPr id="6" name="Rounded Rectangular Callout 4">
            <a:extLst>
              <a:ext uri="{FF2B5EF4-FFF2-40B4-BE49-F238E27FC236}">
                <a16:creationId xmlns:a16="http://schemas.microsoft.com/office/drawing/2014/main" id="{9DCA1786-C01A-4E9D-BFF6-A66C21089E4F}"/>
              </a:ext>
            </a:extLst>
          </p:cNvPr>
          <p:cNvSpPr/>
          <p:nvPr/>
        </p:nvSpPr>
        <p:spPr>
          <a:xfrm>
            <a:off x="4247659" y="1278193"/>
            <a:ext cx="2069684" cy="1489392"/>
          </a:xfrm>
          <a:prstGeom prst="wedgeRoundRectCallout">
            <a:avLst>
              <a:gd name="adj1" fmla="val -68643"/>
              <a:gd name="adj2" fmla="val 39496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I will also be working with data…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0225CC9-E991-4F4F-A968-32787000F7E3}"/>
              </a:ext>
            </a:extLst>
          </p:cNvPr>
          <p:cNvSpPr/>
          <p:nvPr/>
        </p:nvSpPr>
        <p:spPr>
          <a:xfrm>
            <a:off x="6317343" y="3037972"/>
            <a:ext cx="3392259" cy="1934941"/>
          </a:xfrm>
          <a:prstGeom prst="wedgeRoundRectCallout">
            <a:avLst>
              <a:gd name="adj1" fmla="val -46819"/>
              <a:gd name="adj2" fmla="val 30620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Reason for data collection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rgbClr val="FFFFFF"/>
                </a:solidFill>
                <a:latin typeface="Arial"/>
                <a:cs typeface="Times New Roman"/>
              </a:rPr>
              <a:t>e.g. Screening report, data analysis</a:t>
            </a:r>
          </a:p>
        </p:txBody>
      </p:sp>
    </p:spTree>
    <p:extLst>
      <p:ext uri="{BB962C8B-B14F-4D97-AF65-F5344CB8AC3E}">
        <p14:creationId xmlns:p14="http://schemas.microsoft.com/office/powerpoint/2010/main" val="123041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3382C-C014-4A8F-B475-24EAB599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( re-emphasis on checklist)</a:t>
            </a:r>
            <a:endParaRPr lang="en-ZA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C10B1D-B35D-4FE2-A068-B3D4BFE117D9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320800"/>
          <a:ext cx="8128000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7722">
                  <a:extLst>
                    <a:ext uri="{9D8B030D-6E8A-4147-A177-3AD203B41FA5}">
                      <a16:colId xmlns:a16="http://schemas.microsoft.com/office/drawing/2014/main" val="1879894549"/>
                    </a:ext>
                  </a:extLst>
                </a:gridCol>
                <a:gridCol w="934278">
                  <a:extLst>
                    <a:ext uri="{9D8B030D-6E8A-4147-A177-3AD203B41FA5}">
                      <a16:colId xmlns:a16="http://schemas.microsoft.com/office/drawing/2014/main" val="88106709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097886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CHECKLIST</a:t>
                      </a:r>
                      <a:endParaRPr lang="en-ZA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YES</a:t>
                      </a:r>
                      <a:endParaRPr lang="en-ZA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NO</a:t>
                      </a:r>
                      <a:endParaRPr lang="en-ZA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73905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b="1" dirty="0"/>
                        <a:t>EVIDENCE</a:t>
                      </a:r>
                      <a:endParaRPr lang="en-ZA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537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Have I checked that I have </a:t>
                      </a:r>
                      <a:r>
                        <a:rPr lang="en-US" b="1" dirty="0"/>
                        <a:t>sufficient</a:t>
                      </a:r>
                      <a:r>
                        <a:rPr lang="en-US" b="0" dirty="0"/>
                        <a:t> evidence i.e. have I covered at least 75% of the behavioural statements of the CS?</a:t>
                      </a:r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51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Have I </a:t>
                      </a:r>
                      <a:r>
                        <a:rPr lang="en-US" b="1" dirty="0"/>
                        <a:t>annotated</a:t>
                      </a:r>
                      <a:r>
                        <a:rPr lang="en-US" b="0" dirty="0"/>
                        <a:t> my evidence so that it is clear why I have included each piece?</a:t>
                      </a:r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22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Have I </a:t>
                      </a:r>
                      <a:r>
                        <a:rPr lang="en-US" b="1" dirty="0"/>
                        <a:t>annotated</a:t>
                      </a:r>
                      <a:r>
                        <a:rPr lang="en-US" b="0" dirty="0"/>
                        <a:t> my evidence with the </a:t>
                      </a:r>
                      <a:r>
                        <a:rPr lang="en-US" b="1" dirty="0"/>
                        <a:t>behavioural statements</a:t>
                      </a:r>
                      <a:r>
                        <a:rPr lang="en-US" b="0" dirty="0"/>
                        <a:t>, and does this match the behavioural statements mentioned under Implementation?</a:t>
                      </a:r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795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Is my evidence clear i.e. readable, not loaded upside down, etc.?</a:t>
                      </a:r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7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Have I made sure that all patient identifying details (such as name, surname, ID number) have been hidden?</a:t>
                      </a:r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35838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AC92E6E-6DF9-45CF-AE0C-4C4F1A404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848">
            <a:off x="401172" y="4370476"/>
            <a:ext cx="1894760" cy="233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019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FC5EE3-FC14-453A-BA3E-3221BDA43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3062" y="1602359"/>
            <a:ext cx="7772400" cy="4748910"/>
          </a:xfrm>
        </p:spPr>
        <p:txBody>
          <a:bodyPr/>
          <a:lstStyle/>
          <a:p>
            <a:r>
              <a:rPr lang="en-US" dirty="0"/>
              <a:t>Evidence is proof of </a:t>
            </a:r>
            <a:r>
              <a:rPr lang="en-US" dirty="0">
                <a:solidFill>
                  <a:srgbClr val="C00000"/>
                </a:solidFill>
              </a:rPr>
              <a:t>what I did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NOT</a:t>
            </a:r>
            <a:r>
              <a:rPr lang="en-US" dirty="0"/>
              <a:t> merely reading an article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NOT</a:t>
            </a:r>
            <a:r>
              <a:rPr lang="en-US" dirty="0"/>
              <a:t> theoretical scenario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NOT</a:t>
            </a:r>
            <a:r>
              <a:rPr lang="en-US" dirty="0"/>
              <a:t> witnessing someone else</a:t>
            </a:r>
          </a:p>
          <a:p>
            <a:pPr lvl="1"/>
            <a:endParaRPr lang="en-US" dirty="0"/>
          </a:p>
          <a:p>
            <a:r>
              <a:rPr lang="en-US" dirty="0"/>
              <a:t>Must convince the assessor that I performed the activity</a:t>
            </a:r>
          </a:p>
          <a:p>
            <a:r>
              <a:rPr lang="en-US" dirty="0"/>
              <a:t>Must be professional</a:t>
            </a:r>
          </a:p>
          <a:p>
            <a:pPr lvl="1"/>
            <a:r>
              <a:rPr lang="en-US" dirty="0"/>
              <a:t>Neat, clear</a:t>
            </a:r>
          </a:p>
          <a:p>
            <a:pPr lvl="1"/>
            <a:r>
              <a:rPr lang="en-US" dirty="0"/>
              <a:t>Not a note scribbled on a Rx!</a:t>
            </a:r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042331-F909-49BE-A733-00CF3B95B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Evidence… Summary</a:t>
            </a:r>
            <a:endParaRPr lang="en-ZA" dirty="0"/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51FF6A0B-CD6D-4820-B3D1-864F9FCB6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0714" y="1922103"/>
            <a:ext cx="2260345" cy="301379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E135D2-74F9-9B14-13E3-A3339C744D77}"/>
              </a:ext>
            </a:extLst>
          </p:cNvPr>
          <p:cNvCxnSpPr/>
          <p:nvPr/>
        </p:nvCxnSpPr>
        <p:spPr>
          <a:xfrm>
            <a:off x="6654800" y="4064000"/>
            <a:ext cx="180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D83DD7-A71A-2D23-4669-A5E1ACC966E7}"/>
              </a:ext>
            </a:extLst>
          </p:cNvPr>
          <p:cNvCxnSpPr>
            <a:cxnSpLocks/>
          </p:cNvCxnSpPr>
          <p:nvPr/>
        </p:nvCxnSpPr>
        <p:spPr>
          <a:xfrm>
            <a:off x="6654800" y="4089400"/>
            <a:ext cx="180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0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D3B27-B803-47EB-9214-4F3BA3BC0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PoE Entry Example</a:t>
            </a:r>
            <a:endParaRPr lang="en-ZA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7E5EFD-D3E7-6AD3-C46C-2AA03ED3A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900238"/>
            <a:ext cx="6642100" cy="45005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Trigger incident  </a:t>
            </a:r>
          </a:p>
          <a:p>
            <a:pPr marL="0" indent="0">
              <a:buNone/>
            </a:pPr>
            <a:r>
              <a:rPr lang="en-US" dirty="0"/>
              <a:t>I was asked to participate in a public health campaign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sz="2000" dirty="0"/>
              <a:t>Relevant Domain: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Domain 1 Public Health</a:t>
            </a:r>
          </a:p>
          <a:p>
            <a:r>
              <a:rPr lang="en-US" sz="2000" dirty="0"/>
              <a:t>Relevant Competency: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Competency standard 1.1 Promotion of health and wellness</a:t>
            </a: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ZA" sz="3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POLL 2: https://forms.office.com/r/45Q95g3tex</a:t>
            </a:r>
          </a:p>
        </p:txBody>
      </p:sp>
      <p:pic>
        <p:nvPicPr>
          <p:cNvPr id="12" name="Picture 11" descr="A qr code on a blue background&#10;&#10;Description automatically generated">
            <a:extLst>
              <a:ext uri="{FF2B5EF4-FFF2-40B4-BE49-F238E27FC236}">
                <a16:creationId xmlns:a16="http://schemas.microsoft.com/office/drawing/2014/main" id="{A593A3AB-23E2-CADE-09E3-073F82342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222500"/>
            <a:ext cx="36830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E2029-73BF-4806-92D5-6423B39C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575" y="209391"/>
            <a:ext cx="9931400" cy="775417"/>
          </a:xfrm>
        </p:spPr>
        <p:txBody>
          <a:bodyPr>
            <a:normAutofit fontScale="90000"/>
          </a:bodyPr>
          <a:lstStyle/>
          <a:p>
            <a:r>
              <a:rPr lang="en-US" dirty="0"/>
              <a:t>Structure of the Competency Standards</a:t>
            </a:r>
            <a:endParaRPr lang="en-ZA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2BED9C28-CB4C-44A2-ADE4-E06464F3D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025" y="857340"/>
            <a:ext cx="10174356" cy="5378360"/>
          </a:xfrm>
        </p:spPr>
        <p:txBody>
          <a:bodyPr/>
          <a:lstStyle/>
          <a:p>
            <a:pPr marL="64008" indent="0">
              <a:buNone/>
            </a:pPr>
            <a:r>
              <a:rPr lang="en-ZA" b="1" dirty="0"/>
              <a:t>DOMAIN 1: PUBLIC HEALTH</a:t>
            </a:r>
          </a:p>
          <a:p>
            <a:pPr marL="64008" indent="0">
              <a:buNone/>
            </a:pPr>
            <a:endParaRPr lang="en-ZA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A98921A-1552-4BCE-BD34-194ABC789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756308"/>
              </p:ext>
            </p:extLst>
          </p:nvPr>
        </p:nvGraphicFramePr>
        <p:xfrm>
          <a:off x="1363981" y="2128582"/>
          <a:ext cx="7299959" cy="523177"/>
        </p:xfrm>
        <a:graphic>
          <a:graphicData uri="http://schemas.openxmlformats.org/drawingml/2006/table">
            <a:tbl>
              <a:tblPr firstRow="1" firstCol="1" bandRow="1"/>
              <a:tblGrid>
                <a:gridCol w="7299959">
                  <a:extLst>
                    <a:ext uri="{9D8B030D-6E8A-4147-A177-3AD203B41FA5}">
                      <a16:colId xmlns:a16="http://schemas.microsoft.com/office/drawing/2014/main" val="4084351462"/>
                    </a:ext>
                  </a:extLst>
                </a:gridCol>
              </a:tblGrid>
              <a:tr h="13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COMPETENCIES</a:t>
                      </a:r>
                      <a:endParaRPr lang="en-Z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62465"/>
                  </a:ext>
                </a:extLst>
              </a:tr>
              <a:tr h="171159">
                <a:tc>
                  <a:txBody>
                    <a:bodyPr/>
                    <a:lstStyle/>
                    <a:p>
                      <a:pPr marL="384810" indent="-6350"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1.1	Promotion of health and wellness </a:t>
                      </a:r>
                      <a:endParaRPr lang="en-ZA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18000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EEDAF6C-46C5-4F23-8CA3-1AD67DCB3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1" y="2680312"/>
            <a:ext cx="7871317" cy="3713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237C5C-7BF5-36CF-DF2B-BA0B085EB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386793"/>
            <a:ext cx="8618220" cy="65537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464E2E-8436-04FA-3937-3DFBCC18F23D}"/>
              </a:ext>
            </a:extLst>
          </p:cNvPr>
          <p:cNvSpPr/>
          <p:nvPr/>
        </p:nvSpPr>
        <p:spPr>
          <a:xfrm>
            <a:off x="2842260" y="1368481"/>
            <a:ext cx="1219200" cy="2557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7D2C5A-A981-B258-104C-87C0035A8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210" y="1580357"/>
            <a:ext cx="2993190" cy="268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26EF91-C22D-1ADA-0D3E-B1879787A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206" y="1717917"/>
            <a:ext cx="5090294" cy="43285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348AE65-8854-4657-8241-FB789595B7AD}"/>
              </a:ext>
            </a:extLst>
          </p:cNvPr>
          <p:cNvSpPr/>
          <p:nvPr/>
        </p:nvSpPr>
        <p:spPr>
          <a:xfrm>
            <a:off x="9837420" y="3507553"/>
            <a:ext cx="1839191" cy="2680439"/>
          </a:xfrm>
          <a:prstGeom prst="wedgeRoundRectCallout">
            <a:avLst>
              <a:gd name="adj1" fmla="val -83333"/>
              <a:gd name="adj2" fmla="val -98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REMEMBER:</a:t>
            </a:r>
            <a:br>
              <a:rPr lang="en-US" dirty="0"/>
            </a:br>
            <a:r>
              <a:rPr lang="en-US" dirty="0"/>
              <a:t>Talking to individual patients </a:t>
            </a:r>
            <a:r>
              <a:rPr lang="en-US" dirty="0">
                <a:solidFill>
                  <a:srgbClr val="FF0000"/>
                </a:solidFill>
              </a:rPr>
              <a:t>DOES NOT</a:t>
            </a:r>
            <a:r>
              <a:rPr lang="en-US" dirty="0"/>
              <a:t> constitute a public health campaign </a:t>
            </a:r>
          </a:p>
        </p:txBody>
      </p:sp>
    </p:spTree>
    <p:extLst>
      <p:ext uri="{BB962C8B-B14F-4D97-AF65-F5344CB8AC3E}">
        <p14:creationId xmlns:p14="http://schemas.microsoft.com/office/powerpoint/2010/main" val="427746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CC4A3-5940-3D1B-071D-B14A48AC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Poll - Interns to attempt all polls before the next slide</a:t>
            </a:r>
            <a:br>
              <a:rPr lang="en-ZA" dirty="0"/>
            </a:b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06A2A-560D-F78A-DA3B-068EAC3D4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5624" y="1043729"/>
            <a:ext cx="7886700" cy="4351338"/>
          </a:xfrm>
        </p:spPr>
        <p:txBody>
          <a:bodyPr/>
          <a:lstStyle/>
          <a:p>
            <a:r>
              <a:rPr lang="en-ZA" dirty="0"/>
              <a:t>POLL 3: Choose the most appropriate learning title (https://forms.office.com/r/0LN2WrkQyq)</a:t>
            </a:r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r>
              <a:rPr lang="en-ZA" dirty="0"/>
              <a:t>POLL 4: Which is the best learning need based on the competency standard (https://forms.office.com/r/kR1svez87c)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EC2FAB-B51D-DD7D-C1B3-CFECAB6A36C8}"/>
              </a:ext>
            </a:extLst>
          </p:cNvPr>
          <p:cNvSpPr/>
          <p:nvPr/>
        </p:nvSpPr>
        <p:spPr>
          <a:xfrm>
            <a:off x="1422400" y="5160602"/>
            <a:ext cx="2488383" cy="1528477"/>
          </a:xfrm>
          <a:prstGeom prst="roundRect">
            <a:avLst/>
          </a:prstGeom>
          <a:solidFill>
            <a:srgbClr val="156082"/>
          </a:solidFill>
          <a:ln w="1270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 needed to learn how to provide advise and participate in public health campaigns</a:t>
            </a:r>
            <a:endParaRPr kumimoji="0" lang="en-ZA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A070DE-9593-B5FB-3C41-5AC4EFBC0FA7}"/>
              </a:ext>
            </a:extLst>
          </p:cNvPr>
          <p:cNvSpPr/>
          <p:nvPr/>
        </p:nvSpPr>
        <p:spPr>
          <a:xfrm>
            <a:off x="3980312" y="2078103"/>
            <a:ext cx="2237324" cy="1643509"/>
          </a:xfrm>
          <a:prstGeom prst="roundRect">
            <a:avLst/>
          </a:prstGeom>
          <a:solidFill>
            <a:srgbClr val="156082"/>
          </a:solidFill>
          <a:ln w="1270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ZA" sz="1800" kern="1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Promotion of health and wellness</a:t>
            </a:r>
            <a:endParaRPr lang="en-ZA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Z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E156BB-BDAC-0138-8952-063F9D8019FA}"/>
              </a:ext>
            </a:extLst>
          </p:cNvPr>
          <p:cNvSpPr/>
          <p:nvPr/>
        </p:nvSpPr>
        <p:spPr>
          <a:xfrm>
            <a:off x="6479539" y="2106390"/>
            <a:ext cx="2007926" cy="1643509"/>
          </a:xfrm>
          <a:prstGeom prst="roundRect">
            <a:avLst/>
          </a:prstGeom>
          <a:solidFill>
            <a:srgbClr val="156082"/>
          </a:solidFill>
          <a:ln w="1270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ZA" sz="1800" kern="1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Promotion of COVID-19</a:t>
            </a:r>
            <a:endParaRPr lang="en-ZA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15000"/>
              </a:lnSpc>
              <a:spcAft>
                <a:spcPts val="800"/>
              </a:spcAft>
            </a:pPr>
            <a:r>
              <a:rPr lang="en-Z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A3F5BB-7C49-0B35-8ACC-FE33BA196B72}"/>
              </a:ext>
            </a:extLst>
          </p:cNvPr>
          <p:cNvSpPr/>
          <p:nvPr/>
        </p:nvSpPr>
        <p:spPr>
          <a:xfrm>
            <a:off x="4117193" y="5272765"/>
            <a:ext cx="2237324" cy="1304152"/>
          </a:xfrm>
          <a:prstGeom prst="roundRect">
            <a:avLst/>
          </a:prstGeom>
          <a:solidFill>
            <a:srgbClr val="156082"/>
          </a:solidFill>
          <a:ln w="1270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ZA" kern="1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 needed to learn how to speak in public</a:t>
            </a:r>
            <a:endParaRPr lang="en-ZA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Z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0386A8-2DDB-3575-5953-C3958EBB25F4}"/>
              </a:ext>
            </a:extLst>
          </p:cNvPr>
          <p:cNvSpPr/>
          <p:nvPr/>
        </p:nvSpPr>
        <p:spPr>
          <a:xfrm>
            <a:off x="6579758" y="5283944"/>
            <a:ext cx="2237324" cy="1304152"/>
          </a:xfrm>
          <a:prstGeom prst="roundRect">
            <a:avLst/>
          </a:prstGeom>
          <a:solidFill>
            <a:srgbClr val="156082"/>
          </a:solidFill>
          <a:ln w="1270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ZA" kern="1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 needed to learn how to teach</a:t>
            </a:r>
            <a:endParaRPr lang="en-ZA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Z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414FA9-48A8-409B-B1FF-6425FECBB06C}"/>
              </a:ext>
            </a:extLst>
          </p:cNvPr>
          <p:cNvSpPr/>
          <p:nvPr/>
        </p:nvSpPr>
        <p:spPr>
          <a:xfrm>
            <a:off x="1520996" y="2106390"/>
            <a:ext cx="2259892" cy="1675195"/>
          </a:xfrm>
          <a:prstGeom prst="roundRect">
            <a:avLst/>
          </a:prstGeom>
          <a:solidFill>
            <a:srgbClr val="156082"/>
          </a:solidFill>
          <a:ln w="1270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Participation in COVID-19 health campaign at Steve Biko Academic hospital</a:t>
            </a:r>
            <a:endParaRPr kumimoji="0" lang="en-ZA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qr code on a blue background&#10;&#10;Description automatically generated">
            <a:extLst>
              <a:ext uri="{FF2B5EF4-FFF2-40B4-BE49-F238E27FC236}">
                <a16:creationId xmlns:a16="http://schemas.microsoft.com/office/drawing/2014/main" id="{53FE3F77-7210-C846-BF7A-04706A5F2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013" y="546100"/>
            <a:ext cx="2966976" cy="2966976"/>
          </a:xfrm>
          <a:prstGeom prst="rect">
            <a:avLst/>
          </a:prstGeom>
        </p:spPr>
      </p:pic>
      <p:pic>
        <p:nvPicPr>
          <p:cNvPr id="16" name="Picture 15" descr="A qr code on a blue background&#10;&#10;Description automatically generated">
            <a:extLst>
              <a:ext uri="{FF2B5EF4-FFF2-40B4-BE49-F238E27FC236}">
                <a16:creationId xmlns:a16="http://schemas.microsoft.com/office/drawing/2014/main" id="{E9337C4F-20B2-E586-3535-ED571C590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013" y="3621120"/>
            <a:ext cx="2966976" cy="29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28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83F28-1CDF-403C-9CB0-4D016548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PoE Entry Example: Reflection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B27840-DBB8-4A51-BCEE-1BCDD2DDA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883" y="1644082"/>
            <a:ext cx="7743577" cy="4740965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Learning title</a:t>
            </a:r>
            <a:r>
              <a:rPr lang="en-US" dirty="0"/>
              <a:t>: Participation in COVID-19 health campaign at Steve Biko Academic Hospital</a:t>
            </a:r>
          </a:p>
          <a:p>
            <a:r>
              <a:rPr lang="en-US" b="1" dirty="0"/>
              <a:t>What triggered the learning</a:t>
            </a:r>
            <a:r>
              <a:rPr lang="en-US" dirty="0"/>
              <a:t>: My pharmacy manager asked me to participate in a COVID-19 health campaign and I did not know what this entailed</a:t>
            </a:r>
          </a:p>
          <a:p>
            <a:r>
              <a:rPr lang="en-US" b="1" dirty="0"/>
              <a:t>Learning need</a:t>
            </a:r>
            <a:r>
              <a:rPr lang="en-US" dirty="0"/>
              <a:t>: I needed to learn how to provide advice and participate in public health campaigns</a:t>
            </a:r>
          </a:p>
          <a:p>
            <a:r>
              <a:rPr lang="en-US" b="1" dirty="0"/>
              <a:t>What do I hope to achieve</a:t>
            </a:r>
            <a:r>
              <a:rPr lang="en-US" dirty="0"/>
              <a:t>: I hope to be familiar with the steps required to plan and successfully participate in a public health campaign</a:t>
            </a:r>
            <a:endParaRPr lang="en-ZA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AA9D67B-4AC3-4961-ACD7-D0DF114533B7}"/>
              </a:ext>
            </a:extLst>
          </p:cNvPr>
          <p:cNvSpPr/>
          <p:nvPr/>
        </p:nvSpPr>
        <p:spPr>
          <a:xfrm>
            <a:off x="9667280" y="1766456"/>
            <a:ext cx="2015837" cy="2587336"/>
          </a:xfrm>
          <a:prstGeom prst="wedgeRoundRectCallout">
            <a:avLst>
              <a:gd name="adj1" fmla="val -131375"/>
              <a:gd name="adj2" fmla="val -427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Note: Content is out of date Worked example intended to show how to complete an entry </a:t>
            </a:r>
          </a:p>
        </p:txBody>
      </p:sp>
    </p:spTree>
    <p:extLst>
      <p:ext uri="{BB962C8B-B14F-4D97-AF65-F5344CB8AC3E}">
        <p14:creationId xmlns:p14="http://schemas.microsoft.com/office/powerpoint/2010/main" val="18158432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D52D-4BBA-4F59-A2AD-FE555386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848" y="257350"/>
            <a:ext cx="8728392" cy="528767"/>
          </a:xfrm>
        </p:spPr>
        <p:txBody>
          <a:bodyPr>
            <a:normAutofit fontScale="90000"/>
          </a:bodyPr>
          <a:lstStyle/>
          <a:p>
            <a:r>
              <a:rPr lang="en-US" dirty="0"/>
              <a:t>PoE Entry Example: Planning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BBAF9-FCA5-43CD-A6C7-653A176F5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2848" y="924012"/>
            <a:ext cx="7145020" cy="5676638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Plan to make a poster using relevant (Valid, current, authentic, sufficient) sources (National Department of Health and WHO policies and guidelines, SAPC website)- add relevant details (e.g. chapter, page numbers).</a:t>
            </a:r>
          </a:p>
          <a:p>
            <a:r>
              <a:rPr lang="en-US" sz="2200" dirty="0"/>
              <a:t>I will include information on:</a:t>
            </a:r>
          </a:p>
          <a:p>
            <a:pPr lvl="1"/>
            <a:r>
              <a:rPr lang="en-US" sz="2200" dirty="0"/>
              <a:t>health promotion (behavioral statement a)</a:t>
            </a:r>
          </a:p>
          <a:p>
            <a:pPr lvl="1"/>
            <a:r>
              <a:rPr lang="en-US" sz="2200" dirty="0"/>
              <a:t>healthy lifestyles (behavioral statement c)</a:t>
            </a:r>
          </a:p>
          <a:p>
            <a:pPr lvl="1"/>
            <a:r>
              <a:rPr lang="en-US" sz="2200" dirty="0"/>
              <a:t>disease prevention and control (behavioral statement </a:t>
            </a:r>
            <a:r>
              <a:rPr lang="en-US" dirty="0"/>
              <a:t>b)</a:t>
            </a:r>
          </a:p>
          <a:p>
            <a:r>
              <a:rPr lang="en-US" sz="2200" dirty="0"/>
              <a:t>Verify the poster with my tutor</a:t>
            </a:r>
          </a:p>
          <a:p>
            <a:r>
              <a:rPr lang="en-US" sz="2200" dirty="0"/>
              <a:t>Use the poster in my health campaigns</a:t>
            </a:r>
          </a:p>
          <a:p>
            <a:r>
              <a:rPr lang="en-US" sz="2200" dirty="0"/>
              <a:t>Get feedback (e.g. attendance register and ) (behavioral statement d)</a:t>
            </a:r>
          </a:p>
          <a:p>
            <a:r>
              <a:rPr lang="en-US" sz="2200" dirty="0"/>
              <a:t>Obtain the participation letter (behavioral statement d)</a:t>
            </a:r>
          </a:p>
          <a:p>
            <a:r>
              <a:rPr lang="en-US" sz="2200" dirty="0"/>
              <a:t>I plan to participate in the COVID-19 screening using the screening tool (behavioral statement d)</a:t>
            </a:r>
          </a:p>
          <a:p>
            <a:r>
              <a:rPr lang="en-US" sz="2200" dirty="0"/>
              <a:t>Why?: I did all this in order to be able to participate in a public health campaign</a:t>
            </a:r>
            <a:endParaRPr lang="en-ZA" sz="2200" dirty="0"/>
          </a:p>
        </p:txBody>
      </p:sp>
    </p:spTree>
    <p:extLst>
      <p:ext uri="{BB962C8B-B14F-4D97-AF65-F5344CB8AC3E}">
        <p14:creationId xmlns:p14="http://schemas.microsoft.com/office/powerpoint/2010/main" val="25553017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AEC241-F3C2-4B64-A448-5B9F49DFF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7600" y="1263414"/>
            <a:ext cx="7886700" cy="474891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Description : </a:t>
            </a:r>
            <a:r>
              <a:rPr lang="en-US" b="1" dirty="0"/>
              <a:t>How</a:t>
            </a:r>
            <a:r>
              <a:rPr lang="en-US" dirty="0"/>
              <a:t> :I consulted the following sources – National Department of Health (</a:t>
            </a:r>
            <a:r>
              <a:rPr lang="en-US" dirty="0">
                <a:highlight>
                  <a:srgbClr val="FFFF00"/>
                </a:highlight>
              </a:rPr>
              <a:t>evidence a/1.1a</a:t>
            </a:r>
            <a:r>
              <a:rPr lang="en-US" dirty="0"/>
              <a:t>) and WHO policies and guidelines (</a:t>
            </a:r>
            <a:r>
              <a:rPr lang="en-US" dirty="0">
                <a:highlight>
                  <a:srgbClr val="FFFF00"/>
                </a:highlight>
              </a:rPr>
              <a:t>evidence b/1.1b</a:t>
            </a:r>
            <a:r>
              <a:rPr lang="en-US" dirty="0"/>
              <a:t>), SAPC website (</a:t>
            </a:r>
            <a:r>
              <a:rPr lang="en-US" dirty="0">
                <a:highlight>
                  <a:srgbClr val="FFFF00"/>
                </a:highlight>
              </a:rPr>
              <a:t>evidence c/1.1c</a:t>
            </a:r>
            <a:r>
              <a:rPr lang="en-US" dirty="0"/>
              <a:t>)</a:t>
            </a:r>
          </a:p>
          <a:p>
            <a:r>
              <a:rPr lang="en-US" b="1" dirty="0"/>
              <a:t>What</a:t>
            </a:r>
            <a:r>
              <a:rPr lang="en-US" dirty="0"/>
              <a:t> :I formulated the poster to use in the campaign (</a:t>
            </a:r>
            <a:r>
              <a:rPr lang="en-US" dirty="0">
                <a:highlight>
                  <a:srgbClr val="FFFF00"/>
                </a:highlight>
              </a:rPr>
              <a:t>evidence d/1.1 a-c</a:t>
            </a:r>
            <a:r>
              <a:rPr lang="en-US" dirty="0"/>
              <a:t>)</a:t>
            </a:r>
          </a:p>
          <a:p>
            <a:r>
              <a:rPr lang="en-US" b="1" dirty="0"/>
              <a:t>How/when/where</a:t>
            </a:r>
            <a:r>
              <a:rPr lang="en-US" dirty="0"/>
              <a:t>: I presented the poster at the COVID-19 screening area at the entrance of the hospital on a busy outpatient day (evidence e – attendance register maintain </a:t>
            </a:r>
            <a:r>
              <a:rPr lang="en-US" dirty="0">
                <a:highlight>
                  <a:srgbClr val="FFFF00"/>
                </a:highlight>
              </a:rPr>
              <a:t>patient confidentiality/1.1d</a:t>
            </a:r>
            <a:r>
              <a:rPr lang="en-US" dirty="0"/>
              <a:t>)</a:t>
            </a:r>
          </a:p>
          <a:p>
            <a:r>
              <a:rPr lang="en-US" b="1" dirty="0"/>
              <a:t>How</a:t>
            </a:r>
            <a:r>
              <a:rPr lang="en-US" dirty="0"/>
              <a:t> :I did the screening using the screening tool (</a:t>
            </a:r>
            <a:r>
              <a:rPr lang="en-US" dirty="0">
                <a:highlight>
                  <a:srgbClr val="FFFF00"/>
                </a:highlight>
              </a:rPr>
              <a:t>evidence f/1.1d</a:t>
            </a:r>
            <a:r>
              <a:rPr lang="en-US" dirty="0"/>
              <a:t>)</a:t>
            </a:r>
          </a:p>
          <a:p>
            <a:r>
              <a:rPr lang="en-US" dirty="0"/>
              <a:t>I received the feedback from my supervisor and obtained the letter of participation from the health and safety manager (</a:t>
            </a:r>
            <a:r>
              <a:rPr lang="en-US" dirty="0">
                <a:highlight>
                  <a:srgbClr val="FFFF00"/>
                </a:highlight>
              </a:rPr>
              <a:t>evidence g/1.1d</a:t>
            </a:r>
            <a:r>
              <a:rPr lang="en-US" dirty="0"/>
              <a:t>)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2E691-A310-44C2-9590-6149EBF1F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700" y="350376"/>
            <a:ext cx="9931400" cy="775417"/>
          </a:xfrm>
        </p:spPr>
        <p:txBody>
          <a:bodyPr>
            <a:normAutofit/>
          </a:bodyPr>
          <a:lstStyle/>
          <a:p>
            <a:r>
              <a:rPr lang="en-US" dirty="0"/>
              <a:t>PoE Entry Example: Implementation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46181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3548-CF20-DBCB-FD2A-E63DC3503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Poll 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99BBBD-12A7-1B5C-29AE-3AACB1B58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223" y="4160361"/>
            <a:ext cx="6967220" cy="1275239"/>
          </a:xfrm>
        </p:spPr>
        <p:txBody>
          <a:bodyPr/>
          <a:lstStyle/>
          <a:p>
            <a:r>
              <a:rPr lang="en-ZA" sz="3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https://forms.office.com/r/ypJAFjTpAx</a:t>
            </a:r>
          </a:p>
          <a:p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4D2387-7327-0E8B-26C8-8CB634066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75" y="2092960"/>
            <a:ext cx="6553768" cy="1699407"/>
          </a:xfrm>
          <a:prstGeom prst="rect">
            <a:avLst/>
          </a:prstGeom>
        </p:spPr>
      </p:pic>
      <p:pic>
        <p:nvPicPr>
          <p:cNvPr id="7" name="Picture 6" descr="A qr code on a blue background&#10;&#10;Description automatically generated">
            <a:extLst>
              <a:ext uri="{FF2B5EF4-FFF2-40B4-BE49-F238E27FC236}">
                <a16:creationId xmlns:a16="http://schemas.microsoft.com/office/drawing/2014/main" id="{8DFA9CB7-391F-4A6A-F1D0-46E7CDDFA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042" y="2092960"/>
            <a:ext cx="3667192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F7B32-01B2-4BE8-B14F-EAD078A2F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Six Domains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36A1F-921C-422F-B263-768449DBC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0" y="2805816"/>
            <a:ext cx="3769360" cy="2435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Domains are organised clusters of competencies</a:t>
            </a:r>
            <a:endParaRPr lang="en-ZA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27D15-9766-4AEA-AD14-E9B536000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sz="2800" dirty="0"/>
              <a:t>Public Health</a:t>
            </a:r>
          </a:p>
          <a:p>
            <a:pPr marL="457200" indent="-457200">
              <a:buAutoNum type="arabicPeriod"/>
            </a:pPr>
            <a:r>
              <a:rPr lang="en-US" sz="2800" dirty="0"/>
              <a:t>Safe and rational use of medicines and medical devices</a:t>
            </a:r>
          </a:p>
          <a:p>
            <a:pPr marL="457200" indent="-457200">
              <a:buAutoNum type="arabicPeriod"/>
            </a:pPr>
            <a:r>
              <a:rPr lang="en-US" sz="2800" dirty="0"/>
              <a:t>Supply of medicines and medical devices</a:t>
            </a:r>
          </a:p>
          <a:p>
            <a:pPr marL="457200" indent="-457200">
              <a:buAutoNum type="arabicPeriod"/>
            </a:pPr>
            <a:r>
              <a:rPr lang="en-US" sz="2800" dirty="0"/>
              <a:t>Organisational and management skills</a:t>
            </a:r>
          </a:p>
          <a:p>
            <a:pPr marL="457200" indent="-457200">
              <a:buAutoNum type="arabicPeriod"/>
            </a:pPr>
            <a:r>
              <a:rPr lang="en-US" sz="2800" dirty="0"/>
              <a:t>Professional and personal practice</a:t>
            </a:r>
          </a:p>
          <a:p>
            <a:pPr marL="457200" indent="-457200">
              <a:buAutoNum type="arabicPeriod"/>
            </a:pPr>
            <a:r>
              <a:rPr lang="en-US" sz="2800" dirty="0"/>
              <a:t>Education, critical analysis and research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9941354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9928A-ED4A-477E-88F6-C2BEFA61D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PoE Entry Example: Possible evidence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D00AB-8036-4152-8398-CF28D959C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134" y="1659835"/>
            <a:ext cx="7806373" cy="5063142"/>
          </a:xfrm>
        </p:spPr>
        <p:txBody>
          <a:bodyPr>
            <a:normAutofit/>
          </a:bodyPr>
          <a:lstStyle/>
          <a:p>
            <a:r>
              <a:rPr lang="en-US" dirty="0"/>
              <a:t>Source document(s): specific with annotations e.g. GPP (chapter, page number). </a:t>
            </a:r>
          </a:p>
          <a:p>
            <a:r>
              <a:rPr lang="en-US" dirty="0"/>
              <a:t>Health education tool(s)</a:t>
            </a:r>
          </a:p>
          <a:p>
            <a:pPr lvl="1"/>
            <a:r>
              <a:rPr lang="en-US" dirty="0"/>
              <a:t>A detailed poster</a:t>
            </a:r>
          </a:p>
          <a:p>
            <a:pPr lvl="1"/>
            <a:r>
              <a:rPr lang="en-US" dirty="0"/>
              <a:t>Pamphlet</a:t>
            </a:r>
          </a:p>
          <a:p>
            <a:pPr lvl="1"/>
            <a:r>
              <a:rPr lang="en-US" dirty="0"/>
              <a:t>Presentation</a:t>
            </a:r>
          </a:p>
          <a:p>
            <a:r>
              <a:rPr lang="en-US" dirty="0"/>
              <a:t>Letter of participation (highlighting your role)</a:t>
            </a:r>
          </a:p>
          <a:p>
            <a:r>
              <a:rPr lang="en-US" dirty="0"/>
              <a:t>Attendance register (</a:t>
            </a:r>
            <a:r>
              <a:rPr lang="en-US" sz="2400" dirty="0"/>
              <a:t>maintain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patients confidentiality</a:t>
            </a:r>
            <a:r>
              <a:rPr lang="en-US" dirty="0"/>
              <a:t>)</a:t>
            </a:r>
          </a:p>
          <a:p>
            <a:r>
              <a:rPr lang="en-US" dirty="0"/>
              <a:t>Where does it fit in above? How many </a:t>
            </a:r>
          </a:p>
          <a:p>
            <a:pPr marL="0" indent="0">
              <a:buNone/>
            </a:pPr>
            <a:r>
              <a:rPr lang="en-US" dirty="0"/>
              <a:t>behavioural statements are covered?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29072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4B52-DEA1-4E66-AF10-F7802E0EC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288" y="648253"/>
            <a:ext cx="7806372" cy="564543"/>
          </a:xfrm>
        </p:spPr>
        <p:txBody>
          <a:bodyPr>
            <a:normAutofit fontScale="90000"/>
          </a:bodyPr>
          <a:lstStyle/>
          <a:p>
            <a:r>
              <a:rPr lang="en-US" dirty="0"/>
              <a:t>PoE Entry Example: Evaluation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7EAB4-D494-4E49-9334-600206B64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827" y="1802865"/>
            <a:ext cx="7549874" cy="440688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What was learned </a:t>
            </a:r>
            <a:r>
              <a:rPr lang="en-US" dirty="0"/>
              <a:t>:I learned how to provide advice and participate in public health campaigns</a:t>
            </a:r>
          </a:p>
          <a:p>
            <a:r>
              <a:rPr lang="en-US" b="1" dirty="0"/>
              <a:t>How the learning influenced practice </a:t>
            </a:r>
            <a:r>
              <a:rPr lang="en-US" dirty="0"/>
              <a:t>I would like to learn more on providing advice to other health care workers</a:t>
            </a:r>
          </a:p>
          <a:p>
            <a:r>
              <a:rPr lang="en-US" b="1" dirty="0"/>
              <a:t>Applications in practice</a:t>
            </a:r>
            <a:r>
              <a:rPr lang="en-ZA" dirty="0"/>
              <a:t>:I subsequently participated in a diabetic screening day and </a:t>
            </a:r>
            <a:r>
              <a:rPr lang="en-US" dirty="0"/>
              <a:t>I am more aware of public health issues</a:t>
            </a:r>
          </a:p>
          <a:p>
            <a:r>
              <a:rPr lang="en-US" b="1" dirty="0"/>
              <a:t>Future learning </a:t>
            </a:r>
            <a:r>
              <a:rPr lang="en-US" b="1" dirty="0" err="1"/>
              <a:t>need</a:t>
            </a:r>
            <a:r>
              <a:rPr lang="en-US" dirty="0" err="1"/>
              <a:t>:I</a:t>
            </a:r>
            <a:r>
              <a:rPr lang="en-US" dirty="0"/>
              <a:t> am now more confident </a:t>
            </a:r>
          </a:p>
          <a:p>
            <a:pPr marL="0" indent="0">
              <a:buNone/>
            </a:pPr>
            <a:r>
              <a:rPr lang="en-US" dirty="0"/>
              <a:t>to volunteer to participate in public health campaigns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10261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7BB10A-0B70-43EF-891B-7131E80447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6200000">
            <a:off x="8570343" y="-2101828"/>
            <a:ext cx="1170860" cy="5811838"/>
          </a:xfrm>
        </p:spPr>
        <p:txBody>
          <a:bodyPr>
            <a:normAutofit fontScale="90000"/>
          </a:bodyPr>
          <a:lstStyle/>
          <a:p>
            <a:r>
              <a:rPr lang="en-US" dirty="0"/>
              <a:t>Feedback from Assessors</a:t>
            </a:r>
            <a:endParaRPr lang="en-ZA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91EDE2-9920-4932-9C30-B2F58794B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2358427" y="1720229"/>
            <a:ext cx="1487316" cy="306683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/>
              <a:t>Remember</a:t>
            </a:r>
            <a:r>
              <a:rPr lang="en-US" dirty="0"/>
              <a:t>: Feedback sessions later in the year</a:t>
            </a:r>
            <a:endParaRPr lang="en-ZA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50E2ECDB-7F0A-4D4F-BE4E-BC41848D76B5}"/>
              </a:ext>
            </a:extLst>
          </p:cNvPr>
          <p:cNvSpPr>
            <a:spLocks noGrp="1"/>
          </p:cNvSpPr>
          <p:nvPr>
            <p:ph type="body" orient="vert" idx="10"/>
          </p:nvPr>
        </p:nvSpPr>
        <p:spPr>
          <a:xfrm rot="16200000">
            <a:off x="6487540" y="1320789"/>
            <a:ext cx="5284065" cy="5759434"/>
          </a:xfrm>
        </p:spPr>
        <p:txBody>
          <a:bodyPr>
            <a:normAutofit/>
          </a:bodyPr>
          <a:lstStyle/>
          <a:p>
            <a:r>
              <a:rPr lang="en-US" dirty="0"/>
              <a:t>What can you expect?</a:t>
            </a:r>
          </a:p>
          <a:p>
            <a:pPr lvl="1"/>
            <a:r>
              <a:rPr lang="en-US" dirty="0"/>
              <a:t>Comments, dated</a:t>
            </a:r>
          </a:p>
          <a:p>
            <a:pPr lvl="1"/>
            <a:r>
              <a:rPr lang="en-US" dirty="0"/>
              <a:t>Positive = acknowledgement of being on the right track</a:t>
            </a:r>
          </a:p>
          <a:p>
            <a:pPr lvl="1"/>
            <a:r>
              <a:rPr lang="en-US" dirty="0"/>
              <a:t>Negative = with specific pointers with regards to what you did wrong and how to improve</a:t>
            </a:r>
          </a:p>
          <a:p>
            <a:pPr lvl="1"/>
            <a:r>
              <a:rPr lang="en-US" dirty="0"/>
              <a:t>Especially with regards to </a:t>
            </a:r>
            <a:r>
              <a:rPr lang="en-US" u="sng" dirty="0"/>
              <a:t>evidence annotation</a:t>
            </a:r>
            <a:endParaRPr lang="en-US" dirty="0"/>
          </a:p>
          <a:p>
            <a:pPr lvl="1"/>
            <a:r>
              <a:rPr lang="en-US" dirty="0"/>
              <a:t>Comments = guidelines for next entries, even if attached to entry assessed as Competent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8063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2C9F4-0B8F-4B51-A4BB-2125B118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Resubmission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48C09-12E9-49D2-9238-03E546F0A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4960" y="2067118"/>
            <a:ext cx="3421932" cy="370376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To </a:t>
            </a:r>
            <a:r>
              <a:rPr lang="en-US" dirty="0" err="1"/>
              <a:t>maximise</a:t>
            </a:r>
            <a:r>
              <a:rPr lang="en-US" dirty="0"/>
              <a:t> your chance to be eligible to write the intern examination:</a:t>
            </a:r>
          </a:p>
          <a:p>
            <a:r>
              <a:rPr lang="en-US" dirty="0"/>
              <a:t>Submit early</a:t>
            </a:r>
          </a:p>
          <a:p>
            <a:r>
              <a:rPr lang="en-US" dirty="0"/>
              <a:t>Submit regularly on a monthly basis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D53CC-FFC7-4FDC-998D-C5E14BEDB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80" y="1899602"/>
            <a:ext cx="6751320" cy="4501198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If you were found ‘not yet successful’ you need to resubmit a PoE within that Domain.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Each resubmission is a standalone and is treated as a new submission.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On resubmitting – 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Start a new PoE entry unless the assessor has recommended that your PoE entry can be corrected (have a look at comment section)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See Guidelines for: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Conditions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Application procedure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Timeline</a:t>
            </a:r>
            <a:endParaRPr lang="en-ZA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306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9B51-4F2C-4144-8AAC-DD1A4FFB5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Resubmissions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88540-D032-48B0-92BF-9B162F6BB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730376"/>
            <a:ext cx="5232400" cy="4632961"/>
          </a:xfrm>
        </p:spPr>
        <p:txBody>
          <a:bodyPr>
            <a:normAutofit/>
          </a:bodyPr>
          <a:lstStyle/>
          <a:p>
            <a:r>
              <a:rPr lang="en-US" dirty="0"/>
              <a:t>To prevent the need for further resubmission, make sure to follow   your assessor’s recommendations /comments</a:t>
            </a:r>
          </a:p>
          <a:p>
            <a:r>
              <a:rPr lang="en-US" dirty="0"/>
              <a:t>Re-submitted PoE entries are sent to the same assessor</a:t>
            </a:r>
          </a:p>
          <a:p>
            <a:pPr lvl="1"/>
            <a:r>
              <a:rPr lang="en-US" dirty="0"/>
              <a:t>Don’t simply re-submit without attending to the reasons for the entry being deemed “not yet successful”</a:t>
            </a:r>
          </a:p>
          <a:p>
            <a:pPr lvl="1"/>
            <a:r>
              <a:rPr lang="en-US" dirty="0"/>
              <a:t>Assessors can see previous submissions and comments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0036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C88057-3609-41D7-93D3-07776BB3A03E}"/>
              </a:ext>
            </a:extLst>
          </p:cNvPr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/>
              <a:t>Professionalism</a:t>
            </a:r>
            <a:endParaRPr lang="en-ZA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A3D3D-BBF8-406E-8AFC-4F2207462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953110" y="1716743"/>
            <a:ext cx="5331949" cy="447123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Plagiarism</a:t>
            </a:r>
          </a:p>
          <a:p>
            <a:pPr lvl="1"/>
            <a:r>
              <a:rPr lang="en-US" dirty="0"/>
              <a:t>Plagiarism software has been implemented from 2025 </a:t>
            </a:r>
          </a:p>
          <a:p>
            <a:pPr lvl="1"/>
            <a:r>
              <a:rPr lang="en-US" dirty="0"/>
              <a:t>See Manual for more information (page 31-32)</a:t>
            </a:r>
          </a:p>
          <a:p>
            <a:r>
              <a:rPr lang="en-US" dirty="0"/>
              <a:t>AI-generated content not allowed  </a:t>
            </a:r>
          </a:p>
          <a:p>
            <a:r>
              <a:rPr lang="en-US" dirty="0"/>
              <a:t>Obviously your PoE entries must reflect your own work</a:t>
            </a:r>
          </a:p>
          <a:p>
            <a:pPr lvl="1"/>
            <a:r>
              <a:rPr lang="en-US" dirty="0"/>
              <a:t>Any irregularities will be referred to the SAPC legal department</a:t>
            </a:r>
          </a:p>
          <a:p>
            <a:pPr lvl="1"/>
            <a:r>
              <a:rPr lang="en-US" dirty="0"/>
              <a:t>Penalties</a:t>
            </a:r>
          </a:p>
          <a:p>
            <a:pPr lvl="2"/>
            <a:r>
              <a:rPr lang="en-US" dirty="0"/>
              <a:t>Expect them to be applied</a:t>
            </a:r>
          </a:p>
          <a:p>
            <a:pPr lvl="2"/>
            <a:r>
              <a:rPr lang="en-US" dirty="0"/>
              <a:t>Expect them to be severe</a:t>
            </a:r>
            <a:endParaRPr lang="en-ZA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92903712-FCBE-4C6D-9DB2-9558381467C6}"/>
              </a:ext>
            </a:extLst>
          </p:cNvPr>
          <p:cNvSpPr>
            <a:spLocks noGrp="1"/>
          </p:cNvSpPr>
          <p:nvPr>
            <p:ph type="body" orient="vert" idx="10"/>
          </p:nvPr>
        </p:nvSpPr>
        <p:spPr>
          <a:xfrm rot="16200000">
            <a:off x="8149349" y="-281590"/>
            <a:ext cx="2277143" cy="458104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PoE submissions are more than “just another hurdle”, they are an opportunity for you to further develop your professionalism.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7B9C9C-C812-4D7B-92E3-61EC4A9BD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62" y="3341779"/>
            <a:ext cx="1907515" cy="25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483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EA1A-E0A3-4B4C-A0B7-52C3728D0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Confidentiality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174DB-0DC8-4B3F-BAFB-872BE60BB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717" y="1784984"/>
            <a:ext cx="5874026" cy="47342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Must be maintained at all times</a:t>
            </a:r>
          </a:p>
          <a:p>
            <a:pPr lvl="1"/>
            <a:r>
              <a:rPr lang="en-US" dirty="0" err="1"/>
              <a:t>Rxs</a:t>
            </a:r>
            <a:r>
              <a:rPr lang="en-US" dirty="0"/>
              <a:t>, trailer labels, S6 registers</a:t>
            </a:r>
          </a:p>
          <a:p>
            <a:endParaRPr lang="en-US" dirty="0"/>
          </a:p>
          <a:p>
            <a:r>
              <a:rPr lang="en-US" dirty="0"/>
              <a:t>Automatically not yet successful if confidentiality breached</a:t>
            </a:r>
          </a:p>
          <a:p>
            <a:r>
              <a:rPr lang="en-US" dirty="0"/>
              <a:t>Confidentiality applies only to </a:t>
            </a:r>
            <a:r>
              <a:rPr lang="en-US" u="sng" dirty="0"/>
              <a:t>patients</a:t>
            </a:r>
          </a:p>
          <a:p>
            <a:pPr lvl="1"/>
            <a:r>
              <a:rPr lang="en-US" dirty="0"/>
              <a:t>Not doctors, hospitals or other facilities 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Not to staff attendance registers</a:t>
            </a:r>
          </a:p>
          <a:p>
            <a:pPr lvl="1"/>
            <a:r>
              <a:rPr lang="en-US" dirty="0"/>
              <a:t>Careful not to blank out all your evidence such as signatures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B4B70-5B0B-4894-AF10-3F4C7C007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1591" y="2253061"/>
            <a:ext cx="5181600" cy="1255505"/>
          </a:xfrm>
          <a:solidFill>
            <a:schemeClr val="accent1">
              <a:lumMod val="50000"/>
            </a:schemeClr>
          </a:solidFill>
          <a:ln>
            <a:solidFill>
              <a:schemeClr val="bg2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</a:rPr>
              <a:t>Make sure the name is completely obscured. Untidy scribbles are ineffective.</a:t>
            </a:r>
            <a:endParaRPr lang="en-ZA" dirty="0">
              <a:solidFill>
                <a:schemeClr val="bg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C18BEE-979A-45AF-AD61-0C575FC0FA16}"/>
              </a:ext>
            </a:extLst>
          </p:cNvPr>
          <p:cNvSpPr/>
          <p:nvPr/>
        </p:nvSpPr>
        <p:spPr>
          <a:xfrm>
            <a:off x="6096000" y="4942382"/>
            <a:ext cx="2283296" cy="4174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4" descr="Picture - Scribble No Background, HD Png Download">
            <a:extLst>
              <a:ext uri="{FF2B5EF4-FFF2-40B4-BE49-F238E27FC236}">
                <a16:creationId xmlns:a16="http://schemas.microsoft.com/office/drawing/2014/main" id="{1BCD7136-31DF-497E-88D9-92ACBA00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3954">
            <a:off x="9221048" y="4766353"/>
            <a:ext cx="2808311" cy="71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9BA82E-721F-471B-9949-51ACCEBEBAC2}"/>
              </a:ext>
            </a:extLst>
          </p:cNvPr>
          <p:cNvSpPr txBox="1"/>
          <p:nvPr/>
        </p:nvSpPr>
        <p:spPr>
          <a:xfrm>
            <a:off x="10058401" y="486023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Mr Smith</a:t>
            </a:r>
            <a:endParaRPr lang="en-ZA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FB266D-DD4F-41A1-B778-33943E74A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05" y="4471424"/>
            <a:ext cx="2502539" cy="17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1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DA340-6351-446A-8701-203710B5B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808008"/>
            <a:ext cx="10220960" cy="772160"/>
          </a:xfrm>
        </p:spPr>
        <p:txBody>
          <a:bodyPr>
            <a:normAutofit fontScale="90000"/>
          </a:bodyPr>
          <a:lstStyle/>
          <a:p>
            <a:r>
              <a:rPr lang="en-US" dirty="0"/>
              <a:t>You are now ready to start the stepwise approach to completing your PoE entries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318FF-F15E-4B37-8468-73C1D18E6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42391" y="1772761"/>
            <a:ext cx="6217920" cy="4501198"/>
          </a:xfrm>
        </p:spPr>
        <p:txBody>
          <a:bodyPr/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Remember…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Step 1: Choose domain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Step 2: Choose Competency Standard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algn="ctr">
              <a:buClr>
                <a:schemeClr val="accent1">
                  <a:lumMod val="50000"/>
                </a:schemeClr>
              </a:buClr>
            </a:pPr>
            <a:r>
              <a:rPr lang="en-US" sz="2800" dirty="0"/>
              <a:t>But first, here are some tips and comments to assist you in choosing an appropriate Competency Standard from each Domain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2469C-F477-4B37-A960-E0F787924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3720" y="2464499"/>
            <a:ext cx="2277480" cy="33000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961372-B1C8-41F6-8ABA-8EADE36F405B}"/>
              </a:ext>
            </a:extLst>
          </p:cNvPr>
          <p:cNvSpPr/>
          <p:nvPr/>
        </p:nvSpPr>
        <p:spPr>
          <a:xfrm>
            <a:off x="1242391" y="4313583"/>
            <a:ext cx="6296330" cy="1960376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628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D9E7D-EA81-4A5B-9119-D9F721FF2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Decision-making aid</a:t>
            </a:r>
            <a:endParaRPr lang="en-Z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FC97F8-EC9E-4C52-95CD-89DEE4073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3" y="2098878"/>
            <a:ext cx="2927004" cy="3539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98893B-3549-45C9-B456-7BE94A54882A}"/>
              </a:ext>
            </a:extLst>
          </p:cNvPr>
          <p:cNvSpPr/>
          <p:nvPr/>
        </p:nvSpPr>
        <p:spPr>
          <a:xfrm>
            <a:off x="3571176" y="3454400"/>
            <a:ext cx="3511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rPr>
              <a:t>POSSIBLE</a:t>
            </a:r>
            <a:r>
              <a:rPr kumimoji="0" lang="en-Z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 Cond" panose="020B0706030402020204" pitchFamily="34" charset="0"/>
                <a:ea typeface="SimHei" panose="02010609060101010101" pitchFamily="49" charset="-122"/>
                <a:cs typeface="+mn-cs"/>
              </a:rPr>
              <a:t> </a:t>
            </a:r>
            <a:endParaRPr kumimoji="0" lang="en-Z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E1BFC4-F03F-4E6F-87D5-15789277CC02}"/>
              </a:ext>
            </a:extLst>
          </p:cNvPr>
          <p:cNvSpPr/>
          <p:nvPr/>
        </p:nvSpPr>
        <p:spPr>
          <a:xfrm>
            <a:off x="2331304" y="1661751"/>
            <a:ext cx="49398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rPr>
              <a:t>RECOMMENDED</a:t>
            </a: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C136DA-4144-4351-BD54-6A2D6CC84228}"/>
              </a:ext>
            </a:extLst>
          </p:cNvPr>
          <p:cNvSpPr/>
          <p:nvPr/>
        </p:nvSpPr>
        <p:spPr>
          <a:xfrm>
            <a:off x="2765256" y="4802394"/>
            <a:ext cx="4438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SimHei" panose="02010609060101010101" pitchFamily="49" charset="-122"/>
                <a:cs typeface="+mn-cs"/>
              </a:rPr>
              <a:t>CHALLENGING</a:t>
            </a:r>
          </a:p>
        </p:txBody>
      </p:sp>
      <p:sp>
        <p:nvSpPr>
          <p:cNvPr id="9" name="Rounded Rectangular Callout 11">
            <a:extLst>
              <a:ext uri="{FF2B5EF4-FFF2-40B4-BE49-F238E27FC236}">
                <a16:creationId xmlns:a16="http://schemas.microsoft.com/office/drawing/2014/main" id="{4A8FB468-CF4E-4DC0-976B-F238B57884BE}"/>
              </a:ext>
            </a:extLst>
          </p:cNvPr>
          <p:cNvSpPr/>
          <p:nvPr/>
        </p:nvSpPr>
        <p:spPr>
          <a:xfrm>
            <a:off x="8329958" y="414603"/>
            <a:ext cx="2670088" cy="1631869"/>
          </a:xfrm>
          <a:prstGeom prst="wedgeRoundRectCallout">
            <a:avLst>
              <a:gd name="adj1" fmla="val -84673"/>
              <a:gd name="adj2" fmla="val 42644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Arial"/>
                <a:ea typeface="+mn-ea"/>
                <a:cs typeface="Times New Roman"/>
              </a:rPr>
              <a:t>A good choice should present no problems for any intern </a:t>
            </a:r>
          </a:p>
        </p:txBody>
      </p:sp>
      <p:sp>
        <p:nvSpPr>
          <p:cNvPr id="10" name="Rounded Rectangular Callout 11">
            <a:extLst>
              <a:ext uri="{FF2B5EF4-FFF2-40B4-BE49-F238E27FC236}">
                <a16:creationId xmlns:a16="http://schemas.microsoft.com/office/drawing/2014/main" id="{F45EEFDD-8874-4E50-9B93-8A142820EA21}"/>
              </a:ext>
            </a:extLst>
          </p:cNvPr>
          <p:cNvSpPr/>
          <p:nvPr/>
        </p:nvSpPr>
        <p:spPr>
          <a:xfrm>
            <a:off x="7790169" y="2228265"/>
            <a:ext cx="3424582" cy="1987820"/>
          </a:xfrm>
          <a:prstGeom prst="wedgeRoundRectCallout">
            <a:avLst>
              <a:gd name="adj1" fmla="val -66766"/>
              <a:gd name="adj2" fmla="val 23922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Arial"/>
                <a:ea typeface="+mn-ea"/>
                <a:cs typeface="Times New Roman"/>
              </a:rPr>
              <a:t>Consider very carefully. Only choose if you are able to collect valid and sufficient evidence </a:t>
            </a:r>
          </a:p>
        </p:txBody>
      </p:sp>
      <p:sp>
        <p:nvSpPr>
          <p:cNvPr id="11" name="Rounded Rectangular Callout 11">
            <a:extLst>
              <a:ext uri="{FF2B5EF4-FFF2-40B4-BE49-F238E27FC236}">
                <a16:creationId xmlns:a16="http://schemas.microsoft.com/office/drawing/2014/main" id="{BA0C24FF-A50F-4772-B4D5-47AA73E5DE87}"/>
              </a:ext>
            </a:extLst>
          </p:cNvPr>
          <p:cNvSpPr/>
          <p:nvPr/>
        </p:nvSpPr>
        <p:spPr>
          <a:xfrm>
            <a:off x="7600980" y="4397878"/>
            <a:ext cx="3752820" cy="2137404"/>
          </a:xfrm>
          <a:prstGeom prst="wedgeRoundRectCallout">
            <a:avLst>
              <a:gd name="adj1" fmla="val -65810"/>
              <a:gd name="adj2" fmla="val -18175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/>
              </a:rPr>
              <a:t>Avoid!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Arial"/>
                <a:ea typeface="+mn-ea"/>
                <a:cs typeface="Times New Roman"/>
              </a:rPr>
              <a:t>Will be extremely difficult to complete with sufficient evidence 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7165A3D-135C-487C-8267-1F1C051DE5D8}"/>
              </a:ext>
            </a:extLst>
          </p:cNvPr>
          <p:cNvSpPr/>
          <p:nvPr/>
        </p:nvSpPr>
        <p:spPr>
          <a:xfrm>
            <a:off x="2594608" y="5478135"/>
            <a:ext cx="3992826" cy="1199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NB: Make sure your chosen CS is appropriate for your practice setting </a:t>
            </a:r>
          </a:p>
        </p:txBody>
      </p:sp>
    </p:spTree>
    <p:extLst>
      <p:ext uri="{BB962C8B-B14F-4D97-AF65-F5344CB8AC3E}">
        <p14:creationId xmlns:p14="http://schemas.microsoft.com/office/powerpoint/2010/main" val="146850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CDE25-2FBA-44CC-BBB7-AECFDE53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1</a:t>
            </a:r>
            <a:endParaRPr lang="en-ZA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6049FB0-6075-41A9-8749-4249A65F56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5904177"/>
              </p:ext>
            </p:extLst>
          </p:nvPr>
        </p:nvGraphicFramePr>
        <p:xfrm>
          <a:off x="1378039" y="1278193"/>
          <a:ext cx="8263616" cy="4896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959">
                  <a:extLst>
                    <a:ext uri="{9D8B030D-6E8A-4147-A177-3AD203B41FA5}">
                      <a16:colId xmlns:a16="http://schemas.microsoft.com/office/drawing/2014/main" val="1777803935"/>
                    </a:ext>
                  </a:extLst>
                </a:gridCol>
                <a:gridCol w="2085607">
                  <a:extLst>
                    <a:ext uri="{9D8B030D-6E8A-4147-A177-3AD203B41FA5}">
                      <a16:colId xmlns:a16="http://schemas.microsoft.com/office/drawing/2014/main" val="2468526122"/>
                    </a:ext>
                  </a:extLst>
                </a:gridCol>
                <a:gridCol w="4613050">
                  <a:extLst>
                    <a:ext uri="{9D8B030D-6E8A-4147-A177-3AD203B41FA5}">
                      <a16:colId xmlns:a16="http://schemas.microsoft.com/office/drawing/2014/main" val="2848051424"/>
                    </a:ext>
                  </a:extLst>
                </a:gridCol>
              </a:tblGrid>
              <a:tr h="697923">
                <a:tc>
                  <a:txBody>
                    <a:bodyPr/>
                    <a:lstStyle/>
                    <a:p>
                      <a:r>
                        <a:rPr lang="en-ZA" sz="1600" dirty="0"/>
                        <a:t>Competency standard </a:t>
                      </a:r>
                      <a:endParaRPr lang="es-419" sz="16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Decision-making aid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Comment/s 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916983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r>
                        <a:rPr lang="en-ZA" dirty="0"/>
                        <a:t>1.1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 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Remember this is about </a:t>
                      </a:r>
                      <a:r>
                        <a:rPr lang="en-ZA" dirty="0">
                          <a:solidFill>
                            <a:srgbClr val="FF0000"/>
                          </a:solidFill>
                        </a:rPr>
                        <a:t>Public</a:t>
                      </a:r>
                      <a:r>
                        <a:rPr lang="en-ZA" dirty="0"/>
                        <a:t> Health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23299"/>
                  </a:ext>
                </a:extLst>
              </a:tr>
              <a:tr h="997034">
                <a:tc>
                  <a:txBody>
                    <a:bodyPr/>
                    <a:lstStyle/>
                    <a:p>
                      <a:r>
                        <a:rPr lang="en-ZA" dirty="0"/>
                        <a:t>1.2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 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Only</a:t>
                      </a:r>
                      <a:r>
                        <a:rPr lang="en-ZA" baseline="0" dirty="0"/>
                        <a:t> applicable for </a:t>
                      </a:r>
                      <a:r>
                        <a:rPr lang="en-ZA" baseline="0" dirty="0">
                          <a:solidFill>
                            <a:srgbClr val="FF0000"/>
                          </a:solidFill>
                        </a:rPr>
                        <a:t>active</a:t>
                      </a:r>
                      <a:r>
                        <a:rPr lang="en-ZA" baseline="0" dirty="0"/>
                        <a:t> participation in PTC meeting</a:t>
                      </a:r>
                    </a:p>
                    <a:p>
                      <a:r>
                        <a:rPr lang="en-ZA" baseline="0" dirty="0"/>
                        <a:t>More specific to institutional settings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178898"/>
                  </a:ext>
                </a:extLst>
              </a:tr>
              <a:tr h="697923">
                <a:tc>
                  <a:txBody>
                    <a:bodyPr/>
                    <a:lstStyle/>
                    <a:p>
                      <a:r>
                        <a:rPr lang="en-ZA" dirty="0"/>
                        <a:t>1.3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 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Applies to wider health  policies, not internal SOPs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775514"/>
                  </a:ext>
                </a:extLst>
              </a:tr>
              <a:tr h="697923">
                <a:tc>
                  <a:txBody>
                    <a:bodyPr/>
                    <a:lstStyle/>
                    <a:p>
                      <a:r>
                        <a:rPr lang="en-ZA" dirty="0"/>
                        <a:t>1.4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Needs more than generic substitution or submission to medical aid.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42501"/>
                  </a:ext>
                </a:extLst>
              </a:tr>
              <a:tr h="997034">
                <a:tc>
                  <a:txBody>
                    <a:bodyPr/>
                    <a:lstStyle/>
                    <a:p>
                      <a:r>
                        <a:rPr lang="en-ZA" dirty="0"/>
                        <a:t>1.5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Must include active participation in development and implementation of disaster management plan</a:t>
                      </a:r>
                      <a:r>
                        <a:rPr lang="en-ZA" baseline="0" dirty="0"/>
                        <a:t>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458834"/>
                  </a:ext>
                </a:extLst>
              </a:tr>
              <a:tr h="404353">
                <a:tc>
                  <a:txBody>
                    <a:bodyPr/>
                    <a:lstStyle/>
                    <a:p>
                      <a:r>
                        <a:rPr lang="en-ZA" dirty="0"/>
                        <a:t>1.6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 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Include screening activity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256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203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6EB86D-68EB-418D-9C49-8C7D6FA554C5}"/>
              </a:ext>
            </a:extLst>
          </p:cNvPr>
          <p:cNvSpPr>
            <a:spLocks noGrp="1"/>
          </p:cNvSpPr>
          <p:nvPr>
            <p:ph type="title" orient="vert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Competency Standards </a:t>
            </a:r>
            <a:endParaRPr lang="en-ZA" sz="4000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F20FFEA9-C858-4309-8FDE-11CA603BD608}"/>
              </a:ext>
            </a:extLst>
          </p:cNvPr>
          <p:cNvSpPr>
            <a:spLocks noGrp="1"/>
          </p:cNvSpPr>
          <p:nvPr>
            <p:ph type="body" orient="vert" idx="10"/>
          </p:nvPr>
        </p:nvSpPr>
        <p:spPr>
          <a:xfrm rot="16200000">
            <a:off x="6433369" y="1185970"/>
            <a:ext cx="5254247" cy="5434759"/>
          </a:xfrm>
        </p:spPr>
        <p:txBody>
          <a:bodyPr>
            <a:normAutofit/>
          </a:bodyPr>
          <a:lstStyle/>
          <a:p>
            <a:r>
              <a:rPr lang="en-US" dirty="0"/>
              <a:t>Part of a domain</a:t>
            </a:r>
          </a:p>
          <a:p>
            <a:r>
              <a:rPr lang="en-US" dirty="0"/>
              <a:t>How does domain apply to you?</a:t>
            </a:r>
          </a:p>
          <a:p>
            <a:r>
              <a:rPr lang="en-US" dirty="0"/>
              <a:t>Introduction to domain</a:t>
            </a:r>
          </a:p>
          <a:p>
            <a:r>
              <a:rPr lang="en-US" dirty="0"/>
              <a:t>Competencies</a:t>
            </a:r>
          </a:p>
          <a:p>
            <a:r>
              <a:rPr lang="en-US" dirty="0"/>
              <a:t>Behavioural statements</a:t>
            </a:r>
          </a:p>
          <a:p>
            <a:r>
              <a:rPr lang="en-US" dirty="0"/>
              <a:t>Entry level</a:t>
            </a:r>
          </a:p>
          <a:p>
            <a:r>
              <a:rPr lang="en-US" dirty="0"/>
              <a:t>Intermediate practice</a:t>
            </a:r>
          </a:p>
          <a:p>
            <a:r>
              <a:rPr lang="en-US" dirty="0"/>
              <a:t>Advanced practice</a:t>
            </a:r>
          </a:p>
          <a:p>
            <a:r>
              <a:rPr lang="en-US" dirty="0"/>
              <a:t>Assessment tick box</a:t>
            </a:r>
            <a:endParaRPr lang="en-ZA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252FDE2-CA47-4D3C-A0F0-22BD6DDB9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58" y="2649857"/>
            <a:ext cx="2674863" cy="3272037"/>
          </a:xfrm>
          <a:prstGeom prst="rect">
            <a:avLst/>
          </a:prstGeom>
        </p:spPr>
      </p:pic>
      <p:sp>
        <p:nvSpPr>
          <p:cNvPr id="6" name="Rounded Rectangular Callout 7">
            <a:extLst>
              <a:ext uri="{FF2B5EF4-FFF2-40B4-BE49-F238E27FC236}">
                <a16:creationId xmlns:a16="http://schemas.microsoft.com/office/drawing/2014/main" id="{97F98507-C474-4DD5-8DD7-60E62F300919}"/>
              </a:ext>
            </a:extLst>
          </p:cNvPr>
          <p:cNvSpPr/>
          <p:nvPr/>
        </p:nvSpPr>
        <p:spPr>
          <a:xfrm>
            <a:off x="2017238" y="633634"/>
            <a:ext cx="1970302" cy="2016223"/>
          </a:xfrm>
          <a:prstGeom prst="wedgeRoundRectCallout">
            <a:avLst>
              <a:gd name="adj1" fmla="val -36368"/>
              <a:gd name="adj2" fmla="val 48274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cs typeface="Times New Roman"/>
              </a:rPr>
              <a:t>Take note of how each CS is structured</a:t>
            </a:r>
          </a:p>
        </p:txBody>
      </p:sp>
      <p:sp>
        <p:nvSpPr>
          <p:cNvPr id="7" name="Rounded Rectangular Callout 7">
            <a:extLst>
              <a:ext uri="{FF2B5EF4-FFF2-40B4-BE49-F238E27FC236}">
                <a16:creationId xmlns:a16="http://schemas.microsoft.com/office/drawing/2014/main" id="{540891EE-3BCE-4389-86C5-B6D4248EAD78}"/>
              </a:ext>
            </a:extLst>
          </p:cNvPr>
          <p:cNvSpPr/>
          <p:nvPr/>
        </p:nvSpPr>
        <p:spPr>
          <a:xfrm rot="21360085">
            <a:off x="9736659" y="3775938"/>
            <a:ext cx="1791816" cy="475788"/>
          </a:xfrm>
          <a:prstGeom prst="wedgeRoundRectCallout">
            <a:avLst>
              <a:gd name="adj1" fmla="val -36368"/>
              <a:gd name="adj2" fmla="val 48274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cs typeface="Times New Roman"/>
              </a:rPr>
              <a:t>For interns 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B9C1C5F6-4053-4184-894E-02FC768FB1FE}"/>
              </a:ext>
            </a:extLst>
          </p:cNvPr>
          <p:cNvSpPr/>
          <p:nvPr/>
        </p:nvSpPr>
        <p:spPr>
          <a:xfrm rot="20703473">
            <a:off x="9780098" y="4724472"/>
            <a:ext cx="1782708" cy="475788"/>
          </a:xfrm>
          <a:prstGeom prst="wedgeRoundRectCallout">
            <a:avLst>
              <a:gd name="adj1" fmla="val -36368"/>
              <a:gd name="adj2" fmla="val 48274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cs typeface="Times New Roman"/>
              </a:rPr>
              <a:t>Later</a:t>
            </a:r>
          </a:p>
        </p:txBody>
      </p:sp>
      <p:sp>
        <p:nvSpPr>
          <p:cNvPr id="9" name="Down Arrow 2">
            <a:extLst>
              <a:ext uri="{FF2B5EF4-FFF2-40B4-BE49-F238E27FC236}">
                <a16:creationId xmlns:a16="http://schemas.microsoft.com/office/drawing/2014/main" id="{E0FF43D4-6C31-4650-9ABD-DCE4B0725821}"/>
              </a:ext>
            </a:extLst>
          </p:cNvPr>
          <p:cNvSpPr/>
          <p:nvPr/>
        </p:nvSpPr>
        <p:spPr>
          <a:xfrm rot="5181554">
            <a:off x="9020888" y="3568188"/>
            <a:ext cx="448811" cy="98068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172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12961-E508-4768-9CA8-A5F978709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2</a:t>
            </a:r>
            <a:endParaRPr lang="en-ZA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97FFA83-2D92-484D-8CBD-9BA968BBA8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4760890"/>
              </p:ext>
            </p:extLst>
          </p:nvPr>
        </p:nvGraphicFramePr>
        <p:xfrm>
          <a:off x="1422400" y="1390666"/>
          <a:ext cx="8229600" cy="523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512">
                  <a:extLst>
                    <a:ext uri="{9D8B030D-6E8A-4147-A177-3AD203B41FA5}">
                      <a16:colId xmlns:a16="http://schemas.microsoft.com/office/drawing/2014/main" val="1777803935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468526122"/>
                    </a:ext>
                  </a:extLst>
                </a:gridCol>
                <a:gridCol w="4618856">
                  <a:extLst>
                    <a:ext uri="{9D8B030D-6E8A-4147-A177-3AD203B41FA5}">
                      <a16:colId xmlns:a16="http://schemas.microsoft.com/office/drawing/2014/main" val="2848051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ZA" sz="1600" dirty="0"/>
                        <a:t>Competency standard </a:t>
                      </a:r>
                      <a:endParaRPr lang="es-419" sz="16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Decision-making aid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Comment/s 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916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2.1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Include the patient in the discussion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23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2.2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Make sure that sufficient</a:t>
                      </a:r>
                      <a:r>
                        <a:rPr lang="en-ZA" baseline="0" dirty="0"/>
                        <a:t> evidence is submitted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17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2.3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Involves more than a discussion with a prescriber</a:t>
                      </a:r>
                    </a:p>
                    <a:p>
                      <a:r>
                        <a:rPr lang="en-ZA" dirty="0"/>
                        <a:t>More appropriate for institutional settings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775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2.4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/>
                        <a:t>Focus on dispensing errors, not  prescribing errors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/>
                        <a:t>Better suited to institutional settings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42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2.5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Make sure you understand the scope of therapeutic outcome monitoring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458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2.6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256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2.7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109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2.8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Only for interns involved in a registered clinical trial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745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7960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BC342-B35C-48F3-85C9-8F1FBC423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3</a:t>
            </a:r>
            <a:endParaRPr lang="en-ZA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1C43364-8440-4186-A8B0-18D18E8AE4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4668964"/>
              </p:ext>
            </p:extLst>
          </p:nvPr>
        </p:nvGraphicFramePr>
        <p:xfrm>
          <a:off x="1422400" y="1484784"/>
          <a:ext cx="8229600" cy="460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512">
                  <a:extLst>
                    <a:ext uri="{9D8B030D-6E8A-4147-A177-3AD203B41FA5}">
                      <a16:colId xmlns:a16="http://schemas.microsoft.com/office/drawing/2014/main" val="1777803935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468526122"/>
                    </a:ext>
                  </a:extLst>
                </a:gridCol>
                <a:gridCol w="4618856">
                  <a:extLst>
                    <a:ext uri="{9D8B030D-6E8A-4147-A177-3AD203B41FA5}">
                      <a16:colId xmlns:a16="http://schemas.microsoft.com/office/drawing/2014/main" val="2848051424"/>
                    </a:ext>
                  </a:extLst>
                </a:gridCol>
              </a:tblGrid>
              <a:tr h="746366">
                <a:tc>
                  <a:txBody>
                    <a:bodyPr/>
                    <a:lstStyle/>
                    <a:p>
                      <a:r>
                        <a:rPr lang="en-ZA" sz="1600" dirty="0"/>
                        <a:t>Competency standard </a:t>
                      </a:r>
                      <a:endParaRPr lang="es-419" sz="16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err="1"/>
                        <a:t>Decicion</a:t>
                      </a:r>
                      <a:r>
                        <a:rPr lang="en-ZA" dirty="0"/>
                        <a:t>-making aid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Comment/s 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916983"/>
                  </a:ext>
                </a:extLst>
              </a:tr>
              <a:tr h="432418">
                <a:tc>
                  <a:txBody>
                    <a:bodyPr/>
                    <a:lstStyle/>
                    <a:p>
                      <a:r>
                        <a:rPr lang="en-ZA" dirty="0"/>
                        <a:t>3.1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r>
                        <a:rPr lang="en-ZA" baseline="0" dirty="0"/>
                        <a:t> 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rgbClr val="FF0000"/>
                          </a:solidFill>
                        </a:rPr>
                        <a:t>Only</a:t>
                      </a:r>
                      <a:r>
                        <a:rPr lang="en-ZA" dirty="0"/>
                        <a:t> for manufacturing sector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23299"/>
                  </a:ext>
                </a:extLst>
              </a:tr>
              <a:tr h="432418">
                <a:tc>
                  <a:txBody>
                    <a:bodyPr/>
                    <a:lstStyle/>
                    <a:p>
                      <a:r>
                        <a:rPr lang="en-ZA" dirty="0"/>
                        <a:t>3.2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178898"/>
                  </a:ext>
                </a:extLst>
              </a:tr>
              <a:tr h="432418">
                <a:tc>
                  <a:txBody>
                    <a:bodyPr/>
                    <a:lstStyle/>
                    <a:p>
                      <a:r>
                        <a:rPr lang="en-ZA" dirty="0"/>
                        <a:t>3.3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775514"/>
                  </a:ext>
                </a:extLst>
              </a:tr>
              <a:tr h="432418">
                <a:tc>
                  <a:txBody>
                    <a:bodyPr/>
                    <a:lstStyle/>
                    <a:p>
                      <a:r>
                        <a:rPr lang="en-ZA" dirty="0"/>
                        <a:t>3.4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 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/>
                        <a:t>Covers all</a:t>
                      </a:r>
                      <a:r>
                        <a:rPr lang="en-ZA" baseline="0" dirty="0"/>
                        <a:t> dispensing activities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42501"/>
                  </a:ext>
                </a:extLst>
              </a:tr>
              <a:tr h="1386108">
                <a:tc>
                  <a:txBody>
                    <a:bodyPr/>
                    <a:lstStyle/>
                    <a:p>
                      <a:r>
                        <a:rPr lang="en-ZA" dirty="0"/>
                        <a:t>3.5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Must include discussion on application of pharmaceutical principles </a:t>
                      </a:r>
                    </a:p>
                    <a:p>
                      <a:r>
                        <a:rPr lang="en-ZA" dirty="0"/>
                        <a:t>Can</a:t>
                      </a:r>
                      <a:r>
                        <a:rPr lang="en-ZA" baseline="0" dirty="0"/>
                        <a:t> be bulk or extemporaneous compounding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458834"/>
                  </a:ext>
                </a:extLst>
              </a:tr>
              <a:tr h="746366">
                <a:tc>
                  <a:txBody>
                    <a:bodyPr/>
                    <a:lstStyle/>
                    <a:p>
                      <a:r>
                        <a:rPr lang="en-ZA" dirty="0"/>
                        <a:t>3.6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 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Only if intern is actually exposed to medicine recall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256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09157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95362-38E8-4F54-9F49-B22BA8DD5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4</a:t>
            </a:r>
            <a:endParaRPr lang="en-ZA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5C70324-66F0-4264-A898-4B51EEF4F6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113655"/>
              </p:ext>
            </p:extLst>
          </p:nvPr>
        </p:nvGraphicFramePr>
        <p:xfrm>
          <a:off x="1422400" y="1554358"/>
          <a:ext cx="8229600" cy="4176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512">
                  <a:extLst>
                    <a:ext uri="{9D8B030D-6E8A-4147-A177-3AD203B41FA5}">
                      <a16:colId xmlns:a16="http://schemas.microsoft.com/office/drawing/2014/main" val="1777803935"/>
                    </a:ext>
                  </a:extLst>
                </a:gridCol>
                <a:gridCol w="1704361">
                  <a:extLst>
                    <a:ext uri="{9D8B030D-6E8A-4147-A177-3AD203B41FA5}">
                      <a16:colId xmlns:a16="http://schemas.microsoft.com/office/drawing/2014/main" val="2468526122"/>
                    </a:ext>
                  </a:extLst>
                </a:gridCol>
                <a:gridCol w="5002727">
                  <a:extLst>
                    <a:ext uri="{9D8B030D-6E8A-4147-A177-3AD203B41FA5}">
                      <a16:colId xmlns:a16="http://schemas.microsoft.com/office/drawing/2014/main" val="2848051424"/>
                    </a:ext>
                  </a:extLst>
                </a:gridCol>
              </a:tblGrid>
              <a:tr h="785425">
                <a:tc>
                  <a:txBody>
                    <a:bodyPr/>
                    <a:lstStyle/>
                    <a:p>
                      <a:r>
                        <a:rPr lang="en-ZA" sz="1600" dirty="0"/>
                        <a:t>Competency standard </a:t>
                      </a:r>
                      <a:endParaRPr lang="es-419" sz="16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Decision-making aid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Comment/s 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916983"/>
                  </a:ext>
                </a:extLst>
              </a:tr>
              <a:tr h="785425">
                <a:tc>
                  <a:txBody>
                    <a:bodyPr/>
                    <a:lstStyle/>
                    <a:p>
                      <a:r>
                        <a:rPr lang="en-ZA" dirty="0"/>
                        <a:t>4.1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 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Focus on contribution towards HR management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23299"/>
                  </a:ext>
                </a:extLst>
              </a:tr>
              <a:tr h="785425">
                <a:tc>
                  <a:txBody>
                    <a:bodyPr/>
                    <a:lstStyle/>
                    <a:p>
                      <a:r>
                        <a:rPr lang="en-ZA" dirty="0"/>
                        <a:t>4.2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 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Applicable to both institutional and community sectors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178898"/>
                  </a:ext>
                </a:extLst>
              </a:tr>
              <a:tr h="455048">
                <a:tc>
                  <a:txBody>
                    <a:bodyPr/>
                    <a:lstStyle/>
                    <a:p>
                      <a:r>
                        <a:rPr lang="en-ZA" dirty="0"/>
                        <a:t>4.3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Don’t lose sight of infrastructure focus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775514"/>
                  </a:ext>
                </a:extLst>
              </a:tr>
              <a:tr h="455048">
                <a:tc>
                  <a:txBody>
                    <a:bodyPr/>
                    <a:lstStyle/>
                    <a:p>
                      <a:r>
                        <a:rPr lang="en-ZA" dirty="0"/>
                        <a:t>4.4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42501"/>
                  </a:ext>
                </a:extLst>
              </a:tr>
              <a:tr h="455048">
                <a:tc>
                  <a:txBody>
                    <a:bodyPr/>
                    <a:lstStyle/>
                    <a:p>
                      <a:r>
                        <a:rPr lang="en-ZA" dirty="0"/>
                        <a:t>4.5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458834"/>
                  </a:ext>
                </a:extLst>
              </a:tr>
              <a:tr h="455048">
                <a:tc>
                  <a:txBody>
                    <a:bodyPr/>
                    <a:lstStyle/>
                    <a:p>
                      <a:r>
                        <a:rPr lang="en-ZA" dirty="0"/>
                        <a:t>4.6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Must differentiate between policies and SOPs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256200"/>
                  </a:ext>
                </a:extLst>
              </a:tr>
            </a:tbl>
          </a:graphicData>
        </a:graphic>
      </p:graphicFrame>
      <p:sp>
        <p:nvSpPr>
          <p:cNvPr id="3" name="Rectangular Callout 2"/>
          <p:cNvSpPr/>
          <p:nvPr/>
        </p:nvSpPr>
        <p:spPr>
          <a:xfrm>
            <a:off x="10177272" y="5469315"/>
            <a:ext cx="1856232" cy="1205805"/>
          </a:xfrm>
          <a:prstGeom prst="wedgeRectCallout">
            <a:avLst>
              <a:gd name="adj1" fmla="val -88517"/>
              <a:gd name="adj2" fmla="val -466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See </a:t>
            </a:r>
            <a:r>
              <a:rPr lang="en-ZA" dirty="0" err="1"/>
              <a:t>pg</a:t>
            </a:r>
            <a:r>
              <a:rPr lang="en-ZA" dirty="0"/>
              <a:t> 40 in manual for definitions and a list of policies 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3444430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D2913-8E8C-46D4-8670-C8D0C7569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5</a:t>
            </a:r>
            <a:endParaRPr lang="en-ZA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9DA0742-35FF-4852-99DE-39A27EF6D9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122722"/>
              </p:ext>
            </p:extLst>
          </p:nvPr>
        </p:nvGraphicFramePr>
        <p:xfrm>
          <a:off x="1422400" y="1494723"/>
          <a:ext cx="8229600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512">
                  <a:extLst>
                    <a:ext uri="{9D8B030D-6E8A-4147-A177-3AD203B41FA5}">
                      <a16:colId xmlns:a16="http://schemas.microsoft.com/office/drawing/2014/main" val="1777803935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468526122"/>
                    </a:ext>
                  </a:extLst>
                </a:gridCol>
                <a:gridCol w="4618856">
                  <a:extLst>
                    <a:ext uri="{9D8B030D-6E8A-4147-A177-3AD203B41FA5}">
                      <a16:colId xmlns:a16="http://schemas.microsoft.com/office/drawing/2014/main" val="2848051424"/>
                    </a:ext>
                  </a:extLst>
                </a:gridCol>
              </a:tblGrid>
              <a:tr h="946749">
                <a:tc>
                  <a:txBody>
                    <a:bodyPr/>
                    <a:lstStyle/>
                    <a:p>
                      <a:r>
                        <a:rPr lang="en-ZA" sz="1600" dirty="0"/>
                        <a:t>Competency standard </a:t>
                      </a:r>
                      <a:endParaRPr lang="es-419" sz="16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Decision-making aid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Comment/s 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916983"/>
                  </a:ext>
                </a:extLst>
              </a:tr>
              <a:tr h="548513">
                <a:tc>
                  <a:txBody>
                    <a:bodyPr/>
                    <a:lstStyle/>
                    <a:p>
                      <a:r>
                        <a:rPr lang="en-ZA" dirty="0"/>
                        <a:t>5.1 and 5.2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Not allowed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23299"/>
                  </a:ext>
                </a:extLst>
              </a:tr>
              <a:tr h="548513">
                <a:tc>
                  <a:txBody>
                    <a:bodyPr/>
                    <a:lstStyle/>
                    <a:p>
                      <a:r>
                        <a:rPr lang="en-ZA" dirty="0"/>
                        <a:t>5.3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Compulsory 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Only this CS is allowed for Domain 5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178898"/>
                  </a:ext>
                </a:extLst>
              </a:tr>
              <a:tr h="548513">
                <a:tc>
                  <a:txBody>
                    <a:bodyPr/>
                    <a:lstStyle/>
                    <a:p>
                      <a:r>
                        <a:rPr lang="en-ZA" dirty="0"/>
                        <a:t>5.4 to 5.8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Not allowed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775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5742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04DFB-E21E-4F51-8463-B3607EC9A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6</a:t>
            </a:r>
            <a:endParaRPr lang="en-ZA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A18A9CB-E995-42F1-8651-14FB9DB159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5224649"/>
              </p:ext>
            </p:extLst>
          </p:nvPr>
        </p:nvGraphicFramePr>
        <p:xfrm>
          <a:off x="1422400" y="1494724"/>
          <a:ext cx="8229600" cy="468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512">
                  <a:extLst>
                    <a:ext uri="{9D8B030D-6E8A-4147-A177-3AD203B41FA5}">
                      <a16:colId xmlns:a16="http://schemas.microsoft.com/office/drawing/2014/main" val="1777803935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468526122"/>
                    </a:ext>
                  </a:extLst>
                </a:gridCol>
                <a:gridCol w="4618856">
                  <a:extLst>
                    <a:ext uri="{9D8B030D-6E8A-4147-A177-3AD203B41FA5}">
                      <a16:colId xmlns:a16="http://schemas.microsoft.com/office/drawing/2014/main" val="2848051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ZA" sz="1600" dirty="0"/>
                        <a:t>Competency standard </a:t>
                      </a:r>
                      <a:endParaRPr lang="es-419" sz="16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Decision-making aid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Comment/s 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916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6.1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Should include application of pharmacy education policy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23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6.2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Can</a:t>
                      </a:r>
                      <a:r>
                        <a:rPr lang="en-ZA" baseline="0" dirty="0"/>
                        <a:t> be used for training PAs in the workplace as per their scope of practice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17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6.3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Only applicable to formal</a:t>
                      </a:r>
                      <a:r>
                        <a:rPr lang="en-ZA" baseline="0" dirty="0"/>
                        <a:t> t</a:t>
                      </a:r>
                      <a:r>
                        <a:rPr lang="en-ZA" dirty="0"/>
                        <a:t>raining of UG pharmacy students Best</a:t>
                      </a:r>
                      <a:r>
                        <a:rPr lang="en-ZA" baseline="0" dirty="0"/>
                        <a:t> suited to academic interns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775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6.4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42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6.5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458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6.6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256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6.7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Not possible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Cannot be completed by interns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027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6.8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Best suited to academic interns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393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8966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DA340-6351-446A-8701-203710B5B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707387"/>
            <a:ext cx="10220960" cy="772160"/>
          </a:xfrm>
        </p:spPr>
        <p:txBody>
          <a:bodyPr>
            <a:normAutofit fontScale="90000"/>
          </a:bodyPr>
          <a:lstStyle/>
          <a:p>
            <a:r>
              <a:rPr lang="en-US" dirty="0"/>
              <a:t>Now you are ready to complete the CPD cycle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318FF-F15E-4B37-8468-73C1D18E6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Remember…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Step 4: Complete the CPD cycle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algn="ctr">
              <a:buClr>
                <a:schemeClr val="accent1">
                  <a:lumMod val="50000"/>
                </a:schemeClr>
              </a:buClr>
            </a:pPr>
            <a:r>
              <a:rPr lang="en-US" sz="2800" dirty="0"/>
              <a:t>Here are </a:t>
            </a:r>
            <a:r>
              <a:rPr lang="en-US" sz="2800" b="1" dirty="0">
                <a:solidFill>
                  <a:srgbClr val="FF0000"/>
                </a:solidFill>
              </a:rPr>
              <a:t>some guidelines </a:t>
            </a:r>
            <a:r>
              <a:rPr lang="en-US" sz="2800" dirty="0"/>
              <a:t>pertaining to </a:t>
            </a:r>
            <a:r>
              <a:rPr lang="en-US" sz="2800" b="1" dirty="0"/>
              <a:t>some of the </a:t>
            </a:r>
            <a:r>
              <a:rPr lang="en-US" sz="2800" dirty="0"/>
              <a:t>evidence you might need for selected Competency Standards from each Domain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2469C-F477-4B37-A960-E0F787924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3720" y="2464499"/>
            <a:ext cx="2277480" cy="33000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961372-B1C8-41F6-8ABA-8EADE36F405B}"/>
              </a:ext>
            </a:extLst>
          </p:cNvPr>
          <p:cNvSpPr/>
          <p:nvPr/>
        </p:nvSpPr>
        <p:spPr>
          <a:xfrm>
            <a:off x="1281595" y="3804157"/>
            <a:ext cx="6296330" cy="1960376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3969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2BAE1-A988-45CF-8F92-29E98C05E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1</a:t>
            </a:r>
            <a:endParaRPr lang="en-ZA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530C22E-097E-4F13-8F18-90A824BF50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850917"/>
              </p:ext>
            </p:extLst>
          </p:nvPr>
        </p:nvGraphicFramePr>
        <p:xfrm>
          <a:off x="1422400" y="1610139"/>
          <a:ext cx="8229600" cy="469763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22512">
                  <a:extLst>
                    <a:ext uri="{9D8B030D-6E8A-4147-A177-3AD203B41FA5}">
                      <a16:colId xmlns:a16="http://schemas.microsoft.com/office/drawing/2014/main" val="177780393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468526122"/>
                    </a:ext>
                  </a:extLst>
                </a:gridCol>
                <a:gridCol w="4762872">
                  <a:extLst>
                    <a:ext uri="{9D8B030D-6E8A-4147-A177-3AD203B41FA5}">
                      <a16:colId xmlns:a16="http://schemas.microsoft.com/office/drawing/2014/main" val="2848051424"/>
                    </a:ext>
                  </a:extLst>
                </a:gridCol>
              </a:tblGrid>
              <a:tr h="739336">
                <a:tc>
                  <a:txBody>
                    <a:bodyPr/>
                    <a:lstStyle/>
                    <a:p>
                      <a:r>
                        <a:rPr lang="en-ZA" sz="1600" dirty="0"/>
                        <a:t>Competency standard </a:t>
                      </a:r>
                      <a:endParaRPr lang="es-419" sz="16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Decision-making aid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Guideline/s re Evidence required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916983"/>
                  </a:ext>
                </a:extLst>
              </a:tr>
              <a:tr h="1056194">
                <a:tc>
                  <a:txBody>
                    <a:bodyPr/>
                    <a:lstStyle/>
                    <a:p>
                      <a:r>
                        <a:rPr lang="en-ZA" dirty="0"/>
                        <a:t>1.1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 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b="1" dirty="0"/>
                        <a:t>Show how (provide the information) </a:t>
                      </a:r>
                      <a:r>
                        <a:rPr lang="en-ZA" dirty="0"/>
                        <a:t>poster used to </a:t>
                      </a:r>
                      <a:r>
                        <a:rPr lang="en-ZA" b="1" dirty="0"/>
                        <a:t>promote health</a:t>
                      </a:r>
                    </a:p>
                    <a:p>
                      <a:r>
                        <a:rPr lang="en-ZA" dirty="0"/>
                        <a:t>Evidence could</a:t>
                      </a:r>
                      <a:r>
                        <a:rPr lang="en-ZA" baseline="0" dirty="0"/>
                        <a:t> include an attendance register </a:t>
                      </a:r>
                    </a:p>
                    <a:p>
                      <a:r>
                        <a:rPr lang="en-ZA" baseline="0" dirty="0"/>
                        <a:t>Show that more than 1 or 2 persons addressed</a:t>
                      </a:r>
                      <a:endParaRPr lang="en-ZA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23299"/>
                  </a:ext>
                </a:extLst>
              </a:tr>
              <a:tr h="428345">
                <a:tc>
                  <a:txBody>
                    <a:bodyPr/>
                    <a:lstStyle/>
                    <a:p>
                      <a:r>
                        <a:rPr lang="en-ZA" dirty="0"/>
                        <a:t>1.2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 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178898"/>
                  </a:ext>
                </a:extLst>
              </a:tr>
              <a:tr h="428345">
                <a:tc>
                  <a:txBody>
                    <a:bodyPr/>
                    <a:lstStyle/>
                    <a:p>
                      <a:r>
                        <a:rPr lang="en-ZA" dirty="0"/>
                        <a:t>1.3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 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775514"/>
                  </a:ext>
                </a:extLst>
              </a:tr>
              <a:tr h="1056194">
                <a:tc>
                  <a:txBody>
                    <a:bodyPr/>
                    <a:lstStyle/>
                    <a:p>
                      <a:r>
                        <a:rPr lang="en-ZA" dirty="0"/>
                        <a:t>1.4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Full</a:t>
                      </a:r>
                      <a:r>
                        <a:rPr lang="en-ZA" baseline="0" dirty="0"/>
                        <a:t> </a:t>
                      </a:r>
                      <a:r>
                        <a:rPr lang="en-ZA" baseline="0" dirty="0" err="1"/>
                        <a:t>pharmacoeconomic</a:t>
                      </a:r>
                      <a:r>
                        <a:rPr lang="en-ZA" baseline="0" dirty="0"/>
                        <a:t> study with analysis of outcome, plus knowledge of </a:t>
                      </a:r>
                      <a:r>
                        <a:rPr lang="en-ZA" baseline="0" dirty="0" err="1"/>
                        <a:t>pharmacoeconomic</a:t>
                      </a:r>
                      <a:r>
                        <a:rPr lang="en-ZA" baseline="0" dirty="0"/>
                        <a:t> terms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42501"/>
                  </a:ext>
                </a:extLst>
              </a:tr>
              <a:tr h="428345">
                <a:tc>
                  <a:txBody>
                    <a:bodyPr/>
                    <a:lstStyle/>
                    <a:p>
                      <a:r>
                        <a:rPr lang="en-ZA" dirty="0"/>
                        <a:t>1.5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Disaster management plan 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458834"/>
                  </a:ext>
                </a:extLst>
              </a:tr>
              <a:tr h="428345">
                <a:tc>
                  <a:txBody>
                    <a:bodyPr/>
                    <a:lstStyle/>
                    <a:p>
                      <a:r>
                        <a:rPr lang="en-ZA" dirty="0"/>
                        <a:t>1.6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 </a:t>
                      </a:r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Screening tool 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256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68414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71BAB-9DFE-4E69-8AA7-A4B7F3209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2</a:t>
            </a:r>
            <a:endParaRPr lang="en-ZA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CCA9B66-FA43-4BCF-8102-2CA23EBCF2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564957"/>
              </p:ext>
            </p:extLst>
          </p:nvPr>
        </p:nvGraphicFramePr>
        <p:xfrm>
          <a:off x="1422400" y="1241375"/>
          <a:ext cx="8229600" cy="535928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177780393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468526122"/>
                    </a:ext>
                  </a:extLst>
                </a:gridCol>
                <a:gridCol w="5421288">
                  <a:extLst>
                    <a:ext uri="{9D8B030D-6E8A-4147-A177-3AD203B41FA5}">
                      <a16:colId xmlns:a16="http://schemas.microsoft.com/office/drawing/2014/main" val="2848051424"/>
                    </a:ext>
                  </a:extLst>
                </a:gridCol>
              </a:tblGrid>
              <a:tr h="669309">
                <a:tc>
                  <a:txBody>
                    <a:bodyPr/>
                    <a:lstStyle/>
                    <a:p>
                      <a:r>
                        <a:rPr lang="en-ZA" sz="1600" dirty="0"/>
                        <a:t>Competency standard </a:t>
                      </a:r>
                      <a:endParaRPr lang="es-419" sz="16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Decision-making aid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Guideline/s re Evidence  required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916983"/>
                  </a:ext>
                </a:extLst>
              </a:tr>
              <a:tr h="669309">
                <a:tc>
                  <a:txBody>
                    <a:bodyPr/>
                    <a:lstStyle/>
                    <a:p>
                      <a:r>
                        <a:rPr lang="en-ZA" dirty="0"/>
                        <a:t>2.1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Nature of problem, consultation area, duration language used, sensitive vs insensitive issues 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23299"/>
                  </a:ext>
                </a:extLst>
              </a:tr>
              <a:tr h="719798">
                <a:tc>
                  <a:txBody>
                    <a:bodyPr/>
                    <a:lstStyle/>
                    <a:p>
                      <a:r>
                        <a:rPr lang="en-ZA" dirty="0"/>
                        <a:t>2.2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  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baseline="0" dirty="0"/>
                        <a:t>Counselling plan,  patient feedback on understanding, tutor statement, how sensitive issues handled 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178898"/>
                  </a:ext>
                </a:extLst>
              </a:tr>
              <a:tr h="387774">
                <a:tc>
                  <a:txBody>
                    <a:bodyPr/>
                    <a:lstStyle/>
                    <a:p>
                      <a:r>
                        <a:rPr lang="en-ZA" dirty="0"/>
                        <a:t>2.3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Must cover multiple patients and activities 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775514"/>
                  </a:ext>
                </a:extLst>
              </a:tr>
              <a:tr h="387774">
                <a:tc>
                  <a:txBody>
                    <a:bodyPr/>
                    <a:lstStyle/>
                    <a:p>
                      <a:r>
                        <a:rPr lang="en-ZA" dirty="0"/>
                        <a:t>2.4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/>
                        <a:t>Must cover multiple patients and activities 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42501"/>
                  </a:ext>
                </a:extLst>
              </a:tr>
              <a:tr h="794835">
                <a:tc>
                  <a:txBody>
                    <a:bodyPr/>
                    <a:lstStyle/>
                    <a:p>
                      <a:r>
                        <a:rPr lang="en-ZA" dirty="0"/>
                        <a:t>2.5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Include clinical evidence (</a:t>
                      </a:r>
                      <a:r>
                        <a:rPr lang="en-ZA" dirty="0" err="1"/>
                        <a:t>e.g.lab</a:t>
                      </a:r>
                      <a:r>
                        <a:rPr lang="en-ZA" dirty="0"/>
                        <a:t> tests, new Rx or dose change), analysis of medicines,</a:t>
                      </a:r>
                      <a:r>
                        <a:rPr lang="en-ZA" baseline="0" dirty="0"/>
                        <a:t> prescriber’s notes </a:t>
                      </a:r>
                    </a:p>
                    <a:p>
                      <a:r>
                        <a:rPr lang="en-ZA" baseline="0" dirty="0"/>
                        <a:t>GPP can be used 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458834"/>
                  </a:ext>
                </a:extLst>
              </a:tr>
              <a:tr h="654765">
                <a:tc>
                  <a:txBody>
                    <a:bodyPr/>
                    <a:lstStyle/>
                    <a:p>
                      <a:r>
                        <a:rPr lang="en-ZA" dirty="0"/>
                        <a:t>2.7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Monitoring and reporting. Include ADR form, post-marketing surveillance 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677678"/>
                  </a:ext>
                </a:extLst>
              </a:tr>
              <a:tr h="956158">
                <a:tc>
                  <a:txBody>
                    <a:bodyPr/>
                    <a:lstStyle/>
                    <a:p>
                      <a:r>
                        <a:rPr lang="en-ZA" dirty="0"/>
                        <a:t>2.6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Could</a:t>
                      </a:r>
                      <a:r>
                        <a:rPr lang="en-ZA" baseline="0" dirty="0"/>
                        <a:t> include information pamphlet relating to condition, and referral letter (to whom, reason for referral) 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256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2694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A5CC-77F3-4AFF-8592-CA84781E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3</a:t>
            </a:r>
            <a:endParaRPr lang="en-ZA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2E979B0-18AE-4BD5-B240-28C27B3520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6431737"/>
              </p:ext>
            </p:extLst>
          </p:nvPr>
        </p:nvGraphicFramePr>
        <p:xfrm>
          <a:off x="1422400" y="1504662"/>
          <a:ext cx="8229600" cy="503012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22512">
                  <a:extLst>
                    <a:ext uri="{9D8B030D-6E8A-4147-A177-3AD203B41FA5}">
                      <a16:colId xmlns:a16="http://schemas.microsoft.com/office/drawing/2014/main" val="1777803935"/>
                    </a:ext>
                  </a:extLst>
                </a:gridCol>
                <a:gridCol w="1789856">
                  <a:extLst>
                    <a:ext uri="{9D8B030D-6E8A-4147-A177-3AD203B41FA5}">
                      <a16:colId xmlns:a16="http://schemas.microsoft.com/office/drawing/2014/main" val="2468526122"/>
                    </a:ext>
                  </a:extLst>
                </a:gridCol>
                <a:gridCol w="4917232">
                  <a:extLst>
                    <a:ext uri="{9D8B030D-6E8A-4147-A177-3AD203B41FA5}">
                      <a16:colId xmlns:a16="http://schemas.microsoft.com/office/drawing/2014/main" val="2848051424"/>
                    </a:ext>
                  </a:extLst>
                </a:gridCol>
              </a:tblGrid>
              <a:tr h="882302">
                <a:tc>
                  <a:txBody>
                    <a:bodyPr/>
                    <a:lstStyle/>
                    <a:p>
                      <a:r>
                        <a:rPr lang="en-ZA" sz="1600" dirty="0"/>
                        <a:t>Competency standard </a:t>
                      </a:r>
                      <a:endParaRPr lang="es-419" sz="16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Decision-making aid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Guideline/s re Evidence required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916983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en-ZA" dirty="0"/>
                        <a:t>3.1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r>
                        <a:rPr lang="en-ZA" baseline="0" dirty="0"/>
                        <a:t> 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Include quality assurance</a:t>
                      </a:r>
                      <a:r>
                        <a:rPr lang="en-ZA" baseline="0" dirty="0"/>
                        <a:t> documents </a:t>
                      </a:r>
                    </a:p>
                    <a:p>
                      <a:r>
                        <a:rPr lang="en-ZA" baseline="0" dirty="0"/>
                        <a:t>NB. Be aware of intellectual property concerns in manufacturing sites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23299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en-ZA" dirty="0"/>
                        <a:t>3.2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178898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en-ZA" dirty="0"/>
                        <a:t>3.3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775514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en-ZA" dirty="0"/>
                        <a:t>3.4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 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42501"/>
                  </a:ext>
                </a:extLst>
              </a:tr>
              <a:tr h="882302">
                <a:tc>
                  <a:txBody>
                    <a:bodyPr/>
                    <a:lstStyle/>
                    <a:p>
                      <a:r>
                        <a:rPr lang="en-ZA" dirty="0"/>
                        <a:t>3.5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Include evidence to show understanding of pharmaceutical knowledge </a:t>
                      </a:r>
                    </a:p>
                    <a:p>
                      <a:r>
                        <a:rPr lang="en-ZA" dirty="0"/>
                        <a:t>Remember expiry date for extemporaneous</a:t>
                      </a:r>
                      <a:r>
                        <a:rPr lang="en-ZA" baseline="0" dirty="0"/>
                        <a:t> compounding not to exceed 30 days 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458834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en-ZA" dirty="0"/>
                        <a:t>3.6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 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256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7248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A46E6-3449-45BC-8BD9-C4DBE953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4</a:t>
            </a:r>
            <a:endParaRPr lang="en-ZA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B1999E6D-E0F9-4BBB-A6F7-D1407B84ED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411354"/>
              </p:ext>
            </p:extLst>
          </p:nvPr>
        </p:nvGraphicFramePr>
        <p:xfrm>
          <a:off x="1422400" y="1683566"/>
          <a:ext cx="8229600" cy="4216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22512">
                  <a:extLst>
                    <a:ext uri="{9D8B030D-6E8A-4147-A177-3AD203B41FA5}">
                      <a16:colId xmlns:a16="http://schemas.microsoft.com/office/drawing/2014/main" val="1777803935"/>
                    </a:ext>
                  </a:extLst>
                </a:gridCol>
                <a:gridCol w="1627088">
                  <a:extLst>
                    <a:ext uri="{9D8B030D-6E8A-4147-A177-3AD203B41FA5}">
                      <a16:colId xmlns:a16="http://schemas.microsoft.com/office/drawing/2014/main" val="2468526122"/>
                    </a:ext>
                  </a:extLst>
                </a:gridCol>
                <a:gridCol w="5080000">
                  <a:extLst>
                    <a:ext uri="{9D8B030D-6E8A-4147-A177-3AD203B41FA5}">
                      <a16:colId xmlns:a16="http://schemas.microsoft.com/office/drawing/2014/main" val="2848051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ZA" sz="1600" dirty="0"/>
                        <a:t>Competency standard </a:t>
                      </a:r>
                      <a:endParaRPr lang="es-419" sz="16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Decision-making aid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Guideline/s re Evidence required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916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4.1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 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err="1"/>
                        <a:t>E.g</a:t>
                      </a:r>
                      <a:r>
                        <a:rPr lang="en-ZA" dirty="0"/>
                        <a:t>:</a:t>
                      </a:r>
                      <a:r>
                        <a:rPr lang="en-ZA" baseline="0" dirty="0"/>
                        <a:t> Roster, leave plan, rotation roster, performance assessments, HR policies </a:t>
                      </a:r>
                      <a:endParaRPr lang="es-419" baseline="0" dirty="0"/>
                    </a:p>
                    <a:p>
                      <a:r>
                        <a:rPr lang="en-ZA" baseline="0" dirty="0"/>
                        <a:t>Self-assessments must show personal development 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23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4.2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 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Include financial management policies, budgets</a:t>
                      </a:r>
                    </a:p>
                    <a:p>
                      <a:r>
                        <a:rPr lang="en-ZA" dirty="0"/>
                        <a:t>Include multiple activities</a:t>
                      </a:r>
                      <a:r>
                        <a:rPr lang="en-ZA" baseline="0" dirty="0"/>
                        <a:t> 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17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4.3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Can use SAPC inspection questionnaire as tool to evaluate infrastructure 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775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4.4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 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err="1"/>
                        <a:t>E.g</a:t>
                      </a:r>
                      <a:r>
                        <a:rPr lang="en-ZA" dirty="0"/>
                        <a:t>: Updated SOP based on new legislation 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42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4.5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458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4.6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Application of both policies and SOPs to achieve policy development 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256200"/>
                  </a:ext>
                </a:extLst>
              </a:tr>
            </a:tbl>
          </a:graphicData>
        </a:graphic>
      </p:graphicFrame>
      <p:sp>
        <p:nvSpPr>
          <p:cNvPr id="6" name="Rectangular Callout 5"/>
          <p:cNvSpPr/>
          <p:nvPr/>
        </p:nvSpPr>
        <p:spPr>
          <a:xfrm>
            <a:off x="10177272" y="5469315"/>
            <a:ext cx="1856232" cy="1205805"/>
          </a:xfrm>
          <a:prstGeom prst="wedgeRectCallout">
            <a:avLst>
              <a:gd name="adj1" fmla="val -88517"/>
              <a:gd name="adj2" fmla="val -466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See </a:t>
            </a:r>
            <a:r>
              <a:rPr lang="en-ZA" dirty="0" err="1"/>
              <a:t>pg</a:t>
            </a:r>
            <a:r>
              <a:rPr lang="en-ZA" dirty="0"/>
              <a:t> 40 in the manual for definitions and a list of policies 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816346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2ADE3-E65E-4615-B565-032B1C2BF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Terminology</a:t>
            </a:r>
            <a:br>
              <a:rPr lang="en-US" dirty="0"/>
            </a:br>
            <a:r>
              <a:rPr lang="en-US" dirty="0"/>
              <a:t>(refer to intern manual CS 2.6)</a:t>
            </a:r>
            <a:endParaRPr lang="en-ZA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E659441-412C-4C27-9DF6-9729962187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21" y="1911594"/>
            <a:ext cx="8037579" cy="487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3">
            <a:extLst>
              <a:ext uri="{FF2B5EF4-FFF2-40B4-BE49-F238E27FC236}">
                <a16:creationId xmlns:a16="http://schemas.microsoft.com/office/drawing/2014/main" id="{2057200B-68A1-4243-A65B-CCF2821EEEC9}"/>
              </a:ext>
            </a:extLst>
          </p:cNvPr>
          <p:cNvSpPr/>
          <p:nvPr/>
        </p:nvSpPr>
        <p:spPr>
          <a:xfrm>
            <a:off x="2250999" y="2078459"/>
            <a:ext cx="834346" cy="336269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ight Arrow 5">
            <a:extLst>
              <a:ext uri="{FF2B5EF4-FFF2-40B4-BE49-F238E27FC236}">
                <a16:creationId xmlns:a16="http://schemas.microsoft.com/office/drawing/2014/main" id="{6C136BF0-2C19-48E7-A65A-4152CA6AB079}"/>
              </a:ext>
            </a:extLst>
          </p:cNvPr>
          <p:cNvSpPr/>
          <p:nvPr/>
        </p:nvSpPr>
        <p:spPr>
          <a:xfrm>
            <a:off x="2250999" y="3281029"/>
            <a:ext cx="978408" cy="36004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5E1D76-14E9-49E3-A9DF-AA2432AF52ED}"/>
              </a:ext>
            </a:extLst>
          </p:cNvPr>
          <p:cNvSpPr txBox="1"/>
          <p:nvPr/>
        </p:nvSpPr>
        <p:spPr>
          <a:xfrm>
            <a:off x="954157" y="1911594"/>
            <a:ext cx="1651440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Competency from domain 2 </a:t>
            </a:r>
            <a:br>
              <a:rPr lang="en-ZA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2.6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E8E52C-6A13-4678-8A7A-0640273E1EC8}"/>
              </a:ext>
            </a:extLst>
          </p:cNvPr>
          <p:cNvSpPr txBox="1"/>
          <p:nvPr/>
        </p:nvSpPr>
        <p:spPr>
          <a:xfrm>
            <a:off x="954157" y="3214994"/>
            <a:ext cx="1616833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Behavioural statements</a:t>
            </a:r>
            <a:br>
              <a:rPr lang="en-ZA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ZA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a,b,c,d</a:t>
            </a:r>
            <a:r>
              <a:rPr lang="en-ZA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04876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D44AF-6AD6-429E-9C08-FBD3ACD62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5</a:t>
            </a:r>
            <a:endParaRPr lang="en-ZA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992D3364-C835-435F-81E4-76CC62CC9E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4412413"/>
              </p:ext>
            </p:extLst>
          </p:nvPr>
        </p:nvGraphicFramePr>
        <p:xfrm>
          <a:off x="1422400" y="1595120"/>
          <a:ext cx="8229600" cy="3942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22512">
                  <a:extLst>
                    <a:ext uri="{9D8B030D-6E8A-4147-A177-3AD203B41FA5}">
                      <a16:colId xmlns:a16="http://schemas.microsoft.com/office/drawing/2014/main" val="1777803935"/>
                    </a:ext>
                  </a:extLst>
                </a:gridCol>
                <a:gridCol w="1429816">
                  <a:extLst>
                    <a:ext uri="{9D8B030D-6E8A-4147-A177-3AD203B41FA5}">
                      <a16:colId xmlns:a16="http://schemas.microsoft.com/office/drawing/2014/main" val="2468526122"/>
                    </a:ext>
                  </a:extLst>
                </a:gridCol>
                <a:gridCol w="5277272">
                  <a:extLst>
                    <a:ext uri="{9D8B030D-6E8A-4147-A177-3AD203B41FA5}">
                      <a16:colId xmlns:a16="http://schemas.microsoft.com/office/drawing/2014/main" val="2848051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ZA" sz="1600" dirty="0"/>
                        <a:t>Competency standard </a:t>
                      </a:r>
                      <a:endParaRPr lang="es-419" sz="16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Decision-making aid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Guideline/s re Evidence required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916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5.1 and 5.2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Not allowed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23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5.3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Compulsory 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Must include annotated extracts</a:t>
                      </a:r>
                      <a:r>
                        <a:rPr lang="en-ZA" baseline="0" dirty="0"/>
                        <a:t> of applicable Acts/legislation/Code of conduct </a:t>
                      </a:r>
                    </a:p>
                    <a:p>
                      <a:br>
                        <a:rPr lang="en-ZA" baseline="0" dirty="0"/>
                      </a:br>
                      <a:r>
                        <a:rPr lang="en-ZA" baseline="0" dirty="0"/>
                        <a:t>“Keeping abreast” means using current and/or recently amended legislation</a:t>
                      </a:r>
                    </a:p>
                    <a:p>
                      <a:endParaRPr lang="en-ZA" baseline="0" dirty="0"/>
                    </a:p>
                    <a:p>
                      <a:r>
                        <a:rPr lang="en-ZA" baseline="0" dirty="0"/>
                        <a:t>Remember annotated professional indemnity certificate </a:t>
                      </a:r>
                    </a:p>
                    <a:p>
                      <a:r>
                        <a:rPr lang="en-ZA" baseline="0" dirty="0"/>
                        <a:t>Include evidence for more than one activity 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17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5.4 to 5.8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Not allowed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775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8369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D4823-C509-4FBC-AFDC-661230D85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6</a:t>
            </a:r>
            <a:endParaRPr lang="en-ZA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91B273D-6DC5-4B65-B714-3D714833FF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884301"/>
              </p:ext>
            </p:extLst>
          </p:nvPr>
        </p:nvGraphicFramePr>
        <p:xfrm>
          <a:off x="1422400" y="1204459"/>
          <a:ext cx="8229600" cy="54186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1777803935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468526122"/>
                    </a:ext>
                  </a:extLst>
                </a:gridCol>
                <a:gridCol w="4989240">
                  <a:extLst>
                    <a:ext uri="{9D8B030D-6E8A-4147-A177-3AD203B41FA5}">
                      <a16:colId xmlns:a16="http://schemas.microsoft.com/office/drawing/2014/main" val="2848051424"/>
                    </a:ext>
                  </a:extLst>
                </a:gridCol>
              </a:tblGrid>
              <a:tr h="668753">
                <a:tc>
                  <a:txBody>
                    <a:bodyPr/>
                    <a:lstStyle/>
                    <a:p>
                      <a:r>
                        <a:rPr lang="en-ZA" sz="1600" dirty="0"/>
                        <a:t>Competency standard </a:t>
                      </a:r>
                      <a:endParaRPr lang="es-419" sz="16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Decision-making aid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Guideline/s re Evidence  required</a:t>
                      </a:r>
                      <a:endParaRPr lang="es-419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916983"/>
                  </a:ext>
                </a:extLst>
              </a:tr>
              <a:tr h="668753">
                <a:tc>
                  <a:txBody>
                    <a:bodyPr/>
                    <a:lstStyle/>
                    <a:p>
                      <a:r>
                        <a:rPr lang="en-ZA" dirty="0"/>
                        <a:t>6.1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Should include application of pharmacy education policy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23299"/>
                  </a:ext>
                </a:extLst>
              </a:tr>
              <a:tr h="955362">
                <a:tc>
                  <a:txBody>
                    <a:bodyPr/>
                    <a:lstStyle/>
                    <a:p>
                      <a:r>
                        <a:rPr lang="en-ZA" dirty="0"/>
                        <a:t>6.2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Include evidence that training is part of an agreed plan </a:t>
                      </a:r>
                    </a:p>
                    <a:p>
                      <a:r>
                        <a:rPr lang="en-ZA" dirty="0"/>
                        <a:t>Clarify role of “more experienced colleague” 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178898"/>
                  </a:ext>
                </a:extLst>
              </a:tr>
              <a:tr h="726803">
                <a:tc>
                  <a:txBody>
                    <a:bodyPr/>
                    <a:lstStyle/>
                    <a:p>
                      <a:r>
                        <a:rPr lang="en-ZA" dirty="0"/>
                        <a:t>6.3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Possible 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Show how training is part of a formal UG module for the pharmacy students 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775514"/>
                  </a:ext>
                </a:extLst>
              </a:tr>
              <a:tr h="387452">
                <a:tc>
                  <a:txBody>
                    <a:bodyPr/>
                    <a:lstStyle/>
                    <a:p>
                      <a:r>
                        <a:rPr lang="en-ZA" dirty="0"/>
                        <a:t>6.4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42501"/>
                  </a:ext>
                </a:extLst>
              </a:tr>
              <a:tr h="387452">
                <a:tc>
                  <a:txBody>
                    <a:bodyPr/>
                    <a:lstStyle/>
                    <a:p>
                      <a:r>
                        <a:rPr lang="en-ZA" dirty="0"/>
                        <a:t>6.5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458834"/>
                  </a:ext>
                </a:extLst>
              </a:tr>
              <a:tr h="955362">
                <a:tc>
                  <a:txBody>
                    <a:bodyPr/>
                    <a:lstStyle/>
                    <a:p>
                      <a:r>
                        <a:rPr lang="en-ZA" dirty="0"/>
                        <a:t>6.6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Recommended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Submit a complete research project (including results),</a:t>
                      </a:r>
                      <a:r>
                        <a:rPr lang="en-ZA" baseline="0" dirty="0"/>
                        <a:t> not only a proposal </a:t>
                      </a:r>
                    </a:p>
                    <a:p>
                      <a:r>
                        <a:rPr lang="en-ZA" baseline="0" dirty="0"/>
                        <a:t>Must show evidence of approval of protocol </a:t>
                      </a:r>
                      <a:endParaRPr lang="es-419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256200"/>
                  </a:ext>
                </a:extLst>
              </a:tr>
              <a:tr h="668753">
                <a:tc>
                  <a:txBody>
                    <a:bodyPr/>
                    <a:lstStyle/>
                    <a:p>
                      <a:r>
                        <a:rPr lang="en-ZA" dirty="0"/>
                        <a:t>6.8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Challenging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Same evidence as for 6.6 Also show</a:t>
                      </a:r>
                      <a:r>
                        <a:rPr lang="en-ZA" baseline="0" dirty="0"/>
                        <a:t> e</a:t>
                      </a:r>
                      <a:r>
                        <a:rPr lang="en-ZA" dirty="0"/>
                        <a:t>vidence of work/role within a research team</a:t>
                      </a:r>
                      <a:r>
                        <a:rPr lang="en-ZA" baseline="0" dirty="0"/>
                        <a:t> </a:t>
                      </a:r>
                      <a:endParaRPr lang="es-419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393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2574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CS</a:t>
            </a:r>
            <a:r>
              <a:rPr lang="en-ZA" sz="5300" dirty="0"/>
              <a:t> 4.6 </a:t>
            </a:r>
            <a:r>
              <a:rPr lang="en-ZA" dirty="0"/>
              <a:t>Policy development </a:t>
            </a:r>
            <a:br>
              <a:rPr lang="es-419" dirty="0"/>
            </a:br>
            <a:endParaRPr lang="es-419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122043" y="1278193"/>
            <a:ext cx="8490857" cy="5579807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ZA" dirty="0">
                <a:solidFill>
                  <a:schemeClr val="tx1"/>
                </a:solidFill>
              </a:rPr>
              <a:t>Recommended CS but interns typically have trouble with this CS</a:t>
            </a:r>
          </a:p>
          <a:p>
            <a:r>
              <a:rPr lang="en-ZA" dirty="0">
                <a:solidFill>
                  <a:schemeClr val="tx1"/>
                </a:solidFill>
              </a:rPr>
              <a:t>2024 Manual now includes extra information to facilitate differentiation between policies and SOPs </a:t>
            </a:r>
          </a:p>
          <a:p>
            <a:pPr lvl="1"/>
            <a:r>
              <a:rPr lang="en-ZA" dirty="0">
                <a:solidFill>
                  <a:schemeClr val="tx1"/>
                </a:solidFill>
              </a:rPr>
              <a:t>Definition of a policy:</a:t>
            </a:r>
          </a:p>
          <a:p>
            <a:pPr lvl="2"/>
            <a:r>
              <a:rPr lang="en-ZA" dirty="0">
                <a:solidFill>
                  <a:schemeClr val="tx1"/>
                </a:solidFill>
              </a:rPr>
              <a:t>“A set of guidelines …………..”</a:t>
            </a:r>
          </a:p>
          <a:p>
            <a:pPr lvl="1"/>
            <a:r>
              <a:rPr lang="en-ZA" dirty="0">
                <a:solidFill>
                  <a:schemeClr val="tx1"/>
                </a:solidFill>
              </a:rPr>
              <a:t>Definition of an SOP:</a:t>
            </a:r>
          </a:p>
          <a:p>
            <a:pPr lvl="2"/>
            <a:r>
              <a:rPr lang="en-ZA" dirty="0">
                <a:solidFill>
                  <a:schemeClr val="tx1"/>
                </a:solidFill>
              </a:rPr>
              <a:t>“A set of written instructions ………….” </a:t>
            </a:r>
          </a:p>
          <a:p>
            <a:pPr lvl="1"/>
            <a:r>
              <a:rPr lang="en-ZA" dirty="0">
                <a:solidFill>
                  <a:schemeClr val="tx1"/>
                </a:solidFill>
              </a:rPr>
              <a:t>List of applicable policies:</a:t>
            </a:r>
          </a:p>
          <a:p>
            <a:pPr lvl="2"/>
            <a:r>
              <a:rPr lang="en-ZA" dirty="0">
                <a:solidFill>
                  <a:schemeClr val="tx1"/>
                </a:solidFill>
              </a:rPr>
              <a:t>NDP (see Chapter 7 of the manual)</a:t>
            </a:r>
          </a:p>
          <a:p>
            <a:pPr lvl="2"/>
            <a:r>
              <a:rPr lang="en-ZA" dirty="0">
                <a:solidFill>
                  <a:schemeClr val="tx1"/>
                </a:solidFill>
              </a:rPr>
              <a:t>Sanitation policy</a:t>
            </a:r>
          </a:p>
          <a:p>
            <a:pPr lvl="2"/>
            <a:r>
              <a:rPr lang="en-ZA" dirty="0">
                <a:solidFill>
                  <a:schemeClr val="tx1"/>
                </a:solidFill>
              </a:rPr>
              <a:t>Health safety policy</a:t>
            </a:r>
          </a:p>
          <a:p>
            <a:pPr lvl="2"/>
            <a:r>
              <a:rPr lang="en-ZA" dirty="0">
                <a:solidFill>
                  <a:schemeClr val="tx1"/>
                </a:solidFill>
              </a:rPr>
              <a:t>Security policy</a:t>
            </a:r>
          </a:p>
          <a:p>
            <a:pPr lvl="2"/>
            <a:r>
              <a:rPr lang="en-ZA" dirty="0">
                <a:solidFill>
                  <a:schemeClr val="tx1"/>
                </a:solidFill>
              </a:rPr>
              <a:t>Post-exposure policy</a:t>
            </a:r>
          </a:p>
          <a:p>
            <a:pPr lvl="2"/>
            <a:r>
              <a:rPr lang="en-ZA" dirty="0">
                <a:solidFill>
                  <a:schemeClr val="tx1"/>
                </a:solidFill>
              </a:rPr>
              <a:t>HIV and AIDS policy </a:t>
            </a:r>
          </a:p>
          <a:p>
            <a:pPr lvl="2"/>
            <a:endParaRPr lang="en-ZA" dirty="0">
              <a:solidFill>
                <a:schemeClr val="tx1"/>
              </a:solidFill>
            </a:endParaRPr>
          </a:p>
          <a:p>
            <a:pPr lvl="2"/>
            <a:endParaRPr lang="es-419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7042186" y="3085343"/>
            <a:ext cx="1856232" cy="1205805"/>
          </a:xfrm>
          <a:prstGeom prst="wedgeRectCallout">
            <a:avLst>
              <a:gd name="adj1" fmla="val -101419"/>
              <a:gd name="adj2" fmla="val -187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See </a:t>
            </a:r>
            <a:r>
              <a:rPr lang="en-ZA" dirty="0" err="1"/>
              <a:t>pg</a:t>
            </a:r>
            <a:r>
              <a:rPr lang="en-ZA" dirty="0"/>
              <a:t> 40 in manual for complete definitions </a:t>
            </a:r>
            <a:endParaRPr lang="es-419" dirty="0"/>
          </a:p>
        </p:txBody>
      </p:sp>
      <p:sp>
        <p:nvSpPr>
          <p:cNvPr id="9" name="Rectangular Callout 7">
            <a:extLst>
              <a:ext uri="{FF2B5EF4-FFF2-40B4-BE49-F238E27FC236}">
                <a16:creationId xmlns:a16="http://schemas.microsoft.com/office/drawing/2014/main" id="{FEEC0B46-181E-4DAD-B5C4-16059346C02D}"/>
              </a:ext>
            </a:extLst>
          </p:cNvPr>
          <p:cNvSpPr/>
          <p:nvPr/>
        </p:nvSpPr>
        <p:spPr>
          <a:xfrm rot="20975360">
            <a:off x="6481767" y="5066292"/>
            <a:ext cx="1856232" cy="1205805"/>
          </a:xfrm>
          <a:prstGeom prst="wedgeRectCallout">
            <a:avLst>
              <a:gd name="adj1" fmla="val -49919"/>
              <a:gd name="adj2" fmla="val -255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NB</a:t>
            </a:r>
            <a:r>
              <a:rPr lang="en-ZA" dirty="0"/>
              <a:t>: </a:t>
            </a:r>
            <a:br>
              <a:rPr lang="en-ZA" dirty="0"/>
            </a:br>
            <a:r>
              <a:rPr lang="en-ZA" dirty="0"/>
              <a:t>GPP is </a:t>
            </a:r>
            <a:r>
              <a:rPr lang="en-ZA" b="1" dirty="0">
                <a:solidFill>
                  <a:srgbClr val="FF0000"/>
                </a:solidFill>
              </a:rPr>
              <a:t>NOT</a:t>
            </a:r>
            <a:r>
              <a:rPr lang="en-ZA" dirty="0"/>
              <a:t> </a:t>
            </a:r>
          </a:p>
          <a:p>
            <a:pPr algn="ctr"/>
            <a:r>
              <a:rPr lang="en-ZA" dirty="0"/>
              <a:t>a policy </a:t>
            </a:r>
            <a:endParaRPr lang="es-419" dirty="0"/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86C72388-B5F2-490B-B6A8-865A6CCC1E30}"/>
              </a:ext>
            </a:extLst>
          </p:cNvPr>
          <p:cNvSpPr/>
          <p:nvPr/>
        </p:nvSpPr>
        <p:spPr>
          <a:xfrm>
            <a:off x="6286501" y="5080932"/>
            <a:ext cx="519546" cy="49887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694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6"/>
          <p:cNvGrpSpPr/>
          <p:nvPr/>
        </p:nvGrpSpPr>
        <p:grpSpPr>
          <a:xfrm>
            <a:off x="3607307" y="304800"/>
            <a:ext cx="5675380" cy="1143000"/>
            <a:chOff x="1092707" y="0"/>
            <a:chExt cx="5675380" cy="1143000"/>
          </a:xfrm>
        </p:grpSpPr>
        <p:sp>
          <p:nvSpPr>
            <p:cNvPr id="332" name="Google Shape;332;p6"/>
            <p:cNvSpPr/>
            <p:nvPr/>
          </p:nvSpPr>
          <p:spPr>
            <a:xfrm rot="10800000">
              <a:off x="1295403" y="0"/>
              <a:ext cx="5472684" cy="1143000"/>
            </a:xfrm>
            <a:prstGeom prst="homePlate">
              <a:avLst>
                <a:gd name="adj" fmla="val 5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33;p6"/>
            <p:cNvSpPr txBox="1"/>
            <p:nvPr/>
          </p:nvSpPr>
          <p:spPr>
            <a:xfrm>
              <a:off x="1581153" y="0"/>
              <a:ext cx="5186934" cy="114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4025" tIns="152400" rIns="284475" bIns="1524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4000"/>
              </a:pPr>
              <a:r>
                <a:rPr lang="en-GB" sz="4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Intern Challenges</a:t>
              </a:r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1092707" y="0"/>
              <a:ext cx="1143000" cy="1143000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38998" r="-38997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5" name="Google Shape;335;p6"/>
          <p:cNvGrpSpPr/>
          <p:nvPr/>
        </p:nvGrpSpPr>
        <p:grpSpPr>
          <a:xfrm>
            <a:off x="2236510" y="1763486"/>
            <a:ext cx="7718980" cy="4169661"/>
            <a:chOff x="2194" y="610889"/>
            <a:chExt cx="7718980" cy="3915073"/>
          </a:xfrm>
        </p:grpSpPr>
        <p:sp>
          <p:nvSpPr>
            <p:cNvPr id="336" name="Google Shape;336;p6"/>
            <p:cNvSpPr/>
            <p:nvPr/>
          </p:nvSpPr>
          <p:spPr>
            <a:xfrm>
              <a:off x="2194" y="685882"/>
              <a:ext cx="2712727" cy="2924886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rgbClr val="EEECE0">
                <a:alpha val="89803"/>
              </a:srgbClr>
            </a:solidFill>
            <a:ln w="25400" cap="flat" cmpd="sng">
              <a:solidFill>
                <a:srgbClr val="1D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37;p6"/>
            <p:cNvSpPr txBox="1"/>
            <p:nvPr/>
          </p:nvSpPr>
          <p:spPr>
            <a:xfrm>
              <a:off x="65756" y="749444"/>
              <a:ext cx="2585603" cy="2861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60950" rIns="20300" bIns="20300" anchor="t" anchorCtr="0">
              <a:noAutofit/>
            </a:bodyPr>
            <a:lstStyle/>
            <a:p>
              <a:pPr marL="171450" lvl="1" indent="-171450">
                <a:lnSpc>
                  <a:spcPct val="90000"/>
                </a:lnSpc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Lack of Planning capabilities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lvl="1" indent="-1714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Non-Independent thinking</a:t>
              </a:r>
              <a:endParaRPr dirty="0"/>
            </a:p>
            <a:p>
              <a:pPr marL="171450" lvl="1" indent="-1714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Lack of Independent learning ability</a:t>
              </a:r>
              <a:endParaRPr dirty="0"/>
            </a:p>
            <a:p>
              <a:pPr marL="171450" lvl="1" indent="-1714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Lack of comprehensive analysis capability</a:t>
              </a:r>
              <a:endParaRPr dirty="0"/>
            </a:p>
            <a:p>
              <a:pPr marL="171450" lvl="1" indent="-1714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Insufficient preparation</a:t>
              </a:r>
              <a:endParaRPr dirty="0"/>
            </a:p>
            <a:p>
              <a:pPr marL="171450" lvl="1" indent="-698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</a:pP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7723" y="3627545"/>
              <a:ext cx="2634763" cy="701384"/>
            </a:xfrm>
            <a:prstGeom prst="rect">
              <a:avLst/>
            </a:prstGeom>
            <a:solidFill>
              <a:srgbClr val="1D497D"/>
            </a:solidFill>
            <a:ln w="25400" cap="flat" cmpd="sng">
              <a:solidFill>
                <a:srgbClr val="1D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39;p6"/>
            <p:cNvSpPr txBox="1"/>
            <p:nvPr/>
          </p:nvSpPr>
          <p:spPr>
            <a:xfrm>
              <a:off x="37723" y="3627545"/>
              <a:ext cx="1855467" cy="701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0" rIns="2285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lt1"/>
                </a:buClr>
                <a:buSzPts val="1800"/>
              </a:pPr>
              <a:r>
                <a:rPr lang="en-GB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Core Competency development</a:t>
              </a:r>
              <a:endParaRPr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961897" y="3761180"/>
              <a:ext cx="764782" cy="764782"/>
            </a:xfrm>
            <a:prstGeom prst="ellipse">
              <a:avLst/>
            </a:prstGeom>
            <a:solidFill>
              <a:srgbClr val="CBCED6">
                <a:alpha val="89803"/>
              </a:srgbClr>
            </a:solidFill>
            <a:ln w="25400" cap="flat" cmpd="sng">
              <a:solidFill>
                <a:srgbClr val="CBCED6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2904392" y="651947"/>
              <a:ext cx="2445184" cy="3130603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rgbClr val="EEECE0">
                <a:alpha val="89803"/>
              </a:srgbClr>
            </a:solidFill>
            <a:ln w="25400" cap="flat" cmpd="sng">
              <a:solidFill>
                <a:srgbClr val="1D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42;p6"/>
            <p:cNvSpPr txBox="1"/>
            <p:nvPr/>
          </p:nvSpPr>
          <p:spPr>
            <a:xfrm>
              <a:off x="2961686" y="709241"/>
              <a:ext cx="2330596" cy="3073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60950" rIns="20300" bIns="20300" anchor="t" anchorCtr="0">
              <a:noAutofit/>
            </a:bodyPr>
            <a:lstStyle/>
            <a:p>
              <a:pPr marL="171450" lvl="1" indent="-171450">
                <a:lnSpc>
                  <a:spcPct val="90000"/>
                </a:lnSpc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Communication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lvl="1" indent="-1714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Adaptability</a:t>
              </a:r>
              <a:endParaRPr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lvl="1" indent="-1714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Creativity</a:t>
              </a:r>
              <a:endParaRPr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lvl="1" indent="-1714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Teamwork</a:t>
              </a:r>
              <a:endParaRPr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lvl="1" indent="-1714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Transparency</a:t>
              </a:r>
              <a:endParaRPr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lvl="1" indent="-1714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Time Management</a:t>
              </a:r>
              <a:endParaRPr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lvl="1" indent="-698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</a:pP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lvl="1" indent="-698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</a:pP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lvl="1" indent="-698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</a:pP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2923741" y="3581035"/>
              <a:ext cx="2430697" cy="701384"/>
            </a:xfrm>
            <a:prstGeom prst="rect">
              <a:avLst/>
            </a:prstGeom>
            <a:solidFill>
              <a:srgbClr val="1D497D"/>
            </a:solidFill>
            <a:ln w="25400" cap="flat" cmpd="sng">
              <a:solidFill>
                <a:srgbClr val="1D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44;p6"/>
            <p:cNvSpPr txBox="1"/>
            <p:nvPr/>
          </p:nvSpPr>
          <p:spPr>
            <a:xfrm>
              <a:off x="2923741" y="3581035"/>
              <a:ext cx="1711758" cy="701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0" rIns="2285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lt1"/>
                </a:buClr>
                <a:buSzPts val="1800"/>
              </a:pPr>
              <a:r>
                <a:rPr lang="en-GB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Skills</a:t>
              </a:r>
              <a:endParaRPr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1894863" y="3601653"/>
              <a:ext cx="713756" cy="694805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CBCED6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5536081" y="610889"/>
              <a:ext cx="2185093" cy="2896749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rgbClr val="EEECE0">
                <a:alpha val="89803"/>
              </a:srgbClr>
            </a:solidFill>
            <a:ln w="25400" cap="flat" cmpd="sng">
              <a:solidFill>
                <a:srgbClr val="1D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47;p6"/>
            <p:cNvSpPr txBox="1"/>
            <p:nvPr/>
          </p:nvSpPr>
          <p:spPr>
            <a:xfrm>
              <a:off x="5587280" y="662088"/>
              <a:ext cx="2082695" cy="2845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60950" rIns="20300" bIns="20300" anchor="t" anchorCtr="0">
              <a:noAutofit/>
            </a:bodyPr>
            <a:lstStyle/>
            <a:p>
              <a:pPr marL="171450" lvl="1" indent="-171450">
                <a:lnSpc>
                  <a:spcPct val="90000"/>
                </a:lnSpc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Lack of enthusiasm and initiative</a:t>
              </a:r>
              <a:endParaRPr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lvl="1" indent="-1714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 Sense of responsibility</a:t>
              </a:r>
              <a:endParaRPr dirty="0"/>
            </a:p>
            <a:p>
              <a:pPr marL="171450" lvl="1" indent="-1714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Lack of Passion</a:t>
              </a:r>
              <a:endParaRPr dirty="0"/>
            </a:p>
            <a:p>
              <a:pPr marL="171450" lvl="1" indent="-1714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Generally unhappy</a:t>
              </a:r>
              <a:endParaRPr dirty="0"/>
            </a:p>
            <a:p>
              <a:pPr marL="171450" lvl="1" indent="-1714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Low morale</a:t>
              </a:r>
              <a:endParaRPr dirty="0"/>
            </a:p>
            <a:p>
              <a:pPr marL="171450" lvl="1" indent="-1714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GB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Mental issues on the rise</a:t>
              </a:r>
              <a:endParaRPr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5536081" y="3530623"/>
              <a:ext cx="2185093" cy="701384"/>
            </a:xfrm>
            <a:prstGeom prst="rect">
              <a:avLst/>
            </a:prstGeom>
            <a:solidFill>
              <a:srgbClr val="1D497D"/>
            </a:solidFill>
            <a:ln w="25400" cap="flat" cmpd="sng">
              <a:solidFill>
                <a:srgbClr val="1D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49;p6"/>
            <p:cNvSpPr txBox="1"/>
            <p:nvPr/>
          </p:nvSpPr>
          <p:spPr>
            <a:xfrm>
              <a:off x="5536081" y="3530623"/>
              <a:ext cx="1538798" cy="701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0" rIns="2285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lt1"/>
                </a:buClr>
                <a:buSzPts val="1800"/>
              </a:pPr>
              <a:r>
                <a:rPr lang="en-GB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Attitude</a:t>
              </a:r>
              <a:endParaRPr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7104719" y="3502761"/>
              <a:ext cx="599230" cy="713886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rgbClr val="CBCED6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51" name="Google Shape;351;p6"/>
          <p:cNvSpPr/>
          <p:nvPr/>
        </p:nvSpPr>
        <p:spPr>
          <a:xfrm>
            <a:off x="7315200" y="5181600"/>
            <a:ext cx="697518" cy="68580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25400" cap="flat" cmpd="sng">
            <a:solidFill>
              <a:srgbClr val="CDE1E8">
                <a:alpha val="8980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53D8F22-64F0-4D73-973F-7F4692AD41B0}"/>
              </a:ext>
            </a:extLst>
          </p:cNvPr>
          <p:cNvSpPr/>
          <p:nvPr/>
        </p:nvSpPr>
        <p:spPr>
          <a:xfrm>
            <a:off x="9931421" y="304799"/>
            <a:ext cx="1943100" cy="1565565"/>
          </a:xfrm>
          <a:prstGeom prst="wedgeRoundRectCallout">
            <a:avLst>
              <a:gd name="adj1" fmla="val -110205"/>
              <a:gd name="adj2" fmla="val -212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As identified by tutors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EBC2AC-A615-2A52-1974-04F3E6E9AF29}"/>
              </a:ext>
            </a:extLst>
          </p:cNvPr>
          <p:cNvSpPr txBox="1"/>
          <p:nvPr/>
        </p:nvSpPr>
        <p:spPr>
          <a:xfrm>
            <a:off x="3780699" y="5928593"/>
            <a:ext cx="4831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/>
              <a:t>Limpopo Tutor’s perspective by Mr T.S. Rasekele</a:t>
            </a:r>
          </a:p>
          <a:p>
            <a:pPr algn="ctr"/>
            <a:r>
              <a:rPr lang="en-GB" b="1" i="1" dirty="0"/>
              <a:t>08 October 2024</a:t>
            </a:r>
            <a:br>
              <a:rPr lang="en-GB" dirty="0"/>
            </a:b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218425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9C851-F731-400F-8882-4B92D921E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finally…</a:t>
            </a:r>
            <a:endParaRPr lang="en-ZA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41CED40-4DC6-4807-8340-41C70930C5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6599469"/>
              </p:ext>
            </p:extLst>
          </p:nvPr>
        </p:nvGraphicFramePr>
        <p:xfrm>
          <a:off x="2321090" y="1278193"/>
          <a:ext cx="734481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F49FA5E5-8193-43A9-8999-B697897C9FED}"/>
              </a:ext>
            </a:extLst>
          </p:cNvPr>
          <p:cNvGrpSpPr/>
          <p:nvPr/>
        </p:nvGrpSpPr>
        <p:grpSpPr>
          <a:xfrm>
            <a:off x="5345426" y="2745161"/>
            <a:ext cx="2376264" cy="2736304"/>
            <a:chOff x="3233980" y="1611821"/>
            <a:chExt cx="3382505" cy="4510007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63AD41AE-7A8A-415C-A672-EC1DE7C5A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980" y="1611821"/>
              <a:ext cx="3382505" cy="4510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FE2FD30E-4381-406F-AE04-294425378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033" y="3078105"/>
              <a:ext cx="446491" cy="481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64316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9FEC48-832D-4C38-AB13-417C19E4F8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6200000">
            <a:off x="5861337" y="-4069605"/>
            <a:ext cx="1303216" cy="10344737"/>
          </a:xfrm>
        </p:spPr>
        <p:txBody>
          <a:bodyPr>
            <a:noAutofit/>
          </a:bodyPr>
          <a:lstStyle/>
          <a:p>
            <a:r>
              <a:rPr lang="en-US" sz="4800" dirty="0"/>
              <a:t>Please complete the attendance register/survey</a:t>
            </a:r>
            <a:endParaRPr lang="en-ZA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691E36-4A23-2ECF-F7EE-81287766E9B3}"/>
              </a:ext>
            </a:extLst>
          </p:cNvPr>
          <p:cNvSpPr txBox="1"/>
          <p:nvPr/>
        </p:nvSpPr>
        <p:spPr>
          <a:xfrm>
            <a:off x="215900" y="3244046"/>
            <a:ext cx="67818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https://forms.office.com/r/MmA7nNzv1Q</a:t>
            </a:r>
          </a:p>
        </p:txBody>
      </p:sp>
      <p:pic>
        <p:nvPicPr>
          <p:cNvPr id="10" name="Picture 9" descr="A blue square with a qr code&#10;&#10;Description automatically generated">
            <a:extLst>
              <a:ext uri="{FF2B5EF4-FFF2-40B4-BE49-F238E27FC236}">
                <a16:creationId xmlns:a16="http://schemas.microsoft.com/office/drawing/2014/main" id="{9C6FE10D-86E6-1FDB-2736-3529494C9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2070100"/>
            <a:ext cx="36703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391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7C58D7-BED3-4FDA-B14C-00445B9F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98" y="3041291"/>
            <a:ext cx="9931400" cy="775417"/>
          </a:xfrm>
        </p:spPr>
        <p:txBody>
          <a:bodyPr>
            <a:noAutofit/>
          </a:bodyPr>
          <a:lstStyle/>
          <a:p>
            <a:r>
              <a:rPr lang="en-US" sz="8000" dirty="0"/>
              <a:t>Any questions?</a:t>
            </a:r>
            <a:endParaRPr lang="en-ZA" sz="8000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134436E4-DA30-4C77-A3B6-3A1F0C31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527" y="2147980"/>
            <a:ext cx="3648473" cy="243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422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42FB48-F8C3-4823-AA2E-5C6C307A2989}"/>
              </a:ext>
            </a:extLst>
          </p:cNvPr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Contact Us</a:t>
            </a:r>
            <a:endParaRPr lang="en-ZA" dirty="0"/>
          </a:p>
        </p:txBody>
      </p:sp>
      <p:pic>
        <p:nvPicPr>
          <p:cNvPr id="4" name="Graphic 3" descr="Email with solid fill">
            <a:extLst>
              <a:ext uri="{FF2B5EF4-FFF2-40B4-BE49-F238E27FC236}">
                <a16:creationId xmlns:a16="http://schemas.microsoft.com/office/drawing/2014/main" id="{BFDEB657-1941-4FA0-B380-68C4819600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7119" y="3072076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059EF-902C-41BC-8382-FA5E5D0F5F8B}"/>
              </a:ext>
            </a:extLst>
          </p:cNvPr>
          <p:cNvSpPr txBox="1"/>
          <p:nvPr/>
        </p:nvSpPr>
        <p:spPr>
          <a:xfrm>
            <a:off x="418068" y="4522303"/>
            <a:ext cx="4212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customercare@sapc.za.org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 descr="Call center with solid fill">
            <a:extLst>
              <a:ext uri="{FF2B5EF4-FFF2-40B4-BE49-F238E27FC236}">
                <a16:creationId xmlns:a16="http://schemas.microsoft.com/office/drawing/2014/main" id="{525D39D9-649F-4E57-B17A-806869393A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3072076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E3D5A2-461B-400D-B729-086DD4D523AB}"/>
              </a:ext>
            </a:extLst>
          </p:cNvPr>
          <p:cNvSpPr txBox="1"/>
          <p:nvPr/>
        </p:nvSpPr>
        <p:spPr>
          <a:xfrm>
            <a:off x="4719430" y="4522304"/>
            <a:ext cx="275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0861 7272 00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012 319 8500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 descr="Comment Like with solid fill">
            <a:extLst>
              <a:ext uri="{FF2B5EF4-FFF2-40B4-BE49-F238E27FC236}">
                <a16:creationId xmlns:a16="http://schemas.microsoft.com/office/drawing/2014/main" id="{E2EB41E0-0586-4D72-8EC0-2D56394A19D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10481" y="3072076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54AF1B-EB51-4BFF-9DAA-6157622811DE}"/>
              </a:ext>
            </a:extLst>
          </p:cNvPr>
          <p:cNvSpPr txBox="1"/>
          <p:nvPr/>
        </p:nvSpPr>
        <p:spPr>
          <a:xfrm>
            <a:off x="8291111" y="4522304"/>
            <a:ext cx="275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@OfficialSAPC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8790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9635D-6D8B-4FD0-A7B6-B290E27C9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73" y="2783526"/>
            <a:ext cx="6000654" cy="1290948"/>
          </a:xfrm>
        </p:spPr>
        <p:txBody>
          <a:bodyPr>
            <a:noAutofit/>
          </a:bodyPr>
          <a:lstStyle/>
          <a:p>
            <a:r>
              <a:rPr lang="en-US" sz="8000" dirty="0"/>
              <a:t>Thank you!</a:t>
            </a:r>
            <a:endParaRPr lang="en-ZA" sz="8000" dirty="0"/>
          </a:p>
        </p:txBody>
      </p:sp>
    </p:spTree>
    <p:extLst>
      <p:ext uri="{BB962C8B-B14F-4D97-AF65-F5344CB8AC3E}">
        <p14:creationId xmlns:p14="http://schemas.microsoft.com/office/powerpoint/2010/main" val="3925608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263AC-953F-4F39-94CD-92B2141E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417" y="-7189"/>
            <a:ext cx="10435303" cy="775417"/>
          </a:xfrm>
        </p:spPr>
        <p:txBody>
          <a:bodyPr>
            <a:normAutofit fontScale="90000"/>
          </a:bodyPr>
          <a:lstStyle/>
          <a:p>
            <a:r>
              <a:rPr lang="en-US" dirty="0"/>
              <a:t>Structure of the Competency Standards</a:t>
            </a:r>
            <a:endParaRPr lang="en-ZA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EBB5F1C-3618-4F36-A766-547E19458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711200"/>
            <a:ext cx="10281919" cy="5412263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en-ZA" sz="1800" b="1" dirty="0"/>
              <a:t>DOMAIN 2: SAFE AND RATIONAL USE OF MEDICINES AND MEDICAL DEVICES</a:t>
            </a:r>
            <a:endParaRPr lang="en-ZA" sz="1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BDFE781-7384-427A-B113-3EF266923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959361"/>
              </p:ext>
            </p:extLst>
          </p:nvPr>
        </p:nvGraphicFramePr>
        <p:xfrm>
          <a:off x="8216485" y="2013916"/>
          <a:ext cx="3828028" cy="2422599"/>
        </p:xfrm>
        <a:graphic>
          <a:graphicData uri="http://schemas.openxmlformats.org/drawingml/2006/table">
            <a:tbl>
              <a:tblPr firstRow="1" firstCol="1" bandRow="1"/>
              <a:tblGrid>
                <a:gridCol w="3828028">
                  <a:extLst>
                    <a:ext uri="{9D8B030D-6E8A-4147-A177-3AD203B41FA5}">
                      <a16:colId xmlns:a16="http://schemas.microsoft.com/office/drawing/2014/main" val="4084351462"/>
                    </a:ext>
                  </a:extLst>
                </a:gridCol>
              </a:tblGrid>
              <a:tr h="3546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1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COMPETENCIES</a:t>
                      </a:r>
                      <a:endParaRPr lang="en-ZA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62465"/>
                  </a:ext>
                </a:extLst>
              </a:tr>
              <a:tr h="2067922">
                <a:tc>
                  <a:txBody>
                    <a:bodyPr/>
                    <a:lstStyle/>
                    <a:p>
                      <a:pPr marL="384810" indent="-6350"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2.1	Patient consultation</a:t>
                      </a:r>
                    </a:p>
                    <a:p>
                      <a:pPr marL="384810" indent="-6350"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2.2	Patient counselling</a:t>
                      </a:r>
                      <a:endParaRPr lang="en-ZA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84175" indent="-6350"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2.3          Patient medicine review and management</a:t>
                      </a:r>
                    </a:p>
                    <a:p>
                      <a:pPr marL="384175" indent="-6350"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2.4	Medicine and medical device safety</a:t>
                      </a:r>
                    </a:p>
                    <a:p>
                      <a:pPr marL="384175" indent="-6350"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2.5	Therapeutic outcome monitoring</a:t>
                      </a:r>
                    </a:p>
                    <a:p>
                      <a:pPr marL="384175" indent="-6350"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2.6	Pharmacist–initiated therapy (PIT)</a:t>
                      </a:r>
                    </a:p>
                    <a:p>
                      <a:pPr marL="384175" indent="-6350"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2.7         Pharmacovigilance</a:t>
                      </a:r>
                    </a:p>
                    <a:p>
                      <a:pPr marL="384810" indent="-6350"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2.8          Clinical trials</a:t>
                      </a:r>
                      <a:endParaRPr lang="en-ZA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18000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055A809-C333-1034-C9A6-D0113546B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17" y="1120825"/>
            <a:ext cx="9796209" cy="731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C957AC-764F-D8BC-87D0-312702A22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7" y="2013916"/>
            <a:ext cx="7950197" cy="26599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A34D6B-38D9-5D65-4A93-CBD301C7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737339"/>
            <a:ext cx="8844116" cy="198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21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624FE2019BE745A5DAC3100D3E25B9" ma:contentTypeVersion="8" ma:contentTypeDescription="Create a new document." ma:contentTypeScope="" ma:versionID="9e60fdb114cda90ee83c0c5e363e94b1">
  <xsd:schema xmlns:xsd="http://www.w3.org/2001/XMLSchema" xmlns:xs="http://www.w3.org/2001/XMLSchema" xmlns:p="http://schemas.microsoft.com/office/2006/metadata/properties" xmlns:ns2="9d8e48b3-e447-4ed0-8501-16b18f3bbce1" targetNamespace="http://schemas.microsoft.com/office/2006/metadata/properties" ma:root="true" ma:fieldsID="e04a6e0af96e4eb261203f9c499eed95" ns2:_="">
    <xsd:import namespace="9d8e48b3-e447-4ed0-8501-16b18f3bbc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8e48b3-e447-4ed0-8501-16b18f3bbc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BE39D7-232F-4FD8-B0D9-8D05508727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8e48b3-e447-4ed0-8501-16b18f3bbc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807F80-0AA6-412A-BDEE-BFE25774C8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36F67A-AF3E-4799-93EB-84D9400E8DA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18321</TotalTime>
  <Words>7392</Words>
  <Application>Microsoft Office PowerPoint</Application>
  <PresentationFormat>Widescreen</PresentationFormat>
  <Paragraphs>1150</Paragraphs>
  <Slides>88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6" baseType="lpstr">
      <vt:lpstr>Aharoni</vt:lpstr>
      <vt:lpstr>Aptos</vt:lpstr>
      <vt:lpstr>Arial</vt:lpstr>
      <vt:lpstr>Calibri</vt:lpstr>
      <vt:lpstr>Courier New</vt:lpstr>
      <vt:lpstr>Franklin Gothic Demi Cond</vt:lpstr>
      <vt:lpstr>Wingdings</vt:lpstr>
      <vt:lpstr>Office Theme</vt:lpstr>
      <vt:lpstr>Intern/Tutor Training 2025</vt:lpstr>
      <vt:lpstr>Outline</vt:lpstr>
      <vt:lpstr>Important Resources</vt:lpstr>
      <vt:lpstr>PoE Terminology that we use</vt:lpstr>
      <vt:lpstr>Competency framework example</vt:lpstr>
      <vt:lpstr>Six Domains</vt:lpstr>
      <vt:lpstr>Competency Standards </vt:lpstr>
      <vt:lpstr>Terminology (refer to intern manual CS 2.6)</vt:lpstr>
      <vt:lpstr>Structure of the Competency Standards</vt:lpstr>
      <vt:lpstr>Continuing Professional Development</vt:lpstr>
      <vt:lpstr>Continuing Professional Development</vt:lpstr>
      <vt:lpstr>Continuing Professional Development (CPD) Cycle</vt:lpstr>
      <vt:lpstr>Assessment of phases of CPD cycle </vt:lpstr>
      <vt:lpstr>Step 1 Reflection</vt:lpstr>
      <vt:lpstr>Reflection</vt:lpstr>
      <vt:lpstr>Assessment criteria for Reflection </vt:lpstr>
      <vt:lpstr>Reflection</vt:lpstr>
      <vt:lpstr>Step 2  Planning</vt:lpstr>
      <vt:lpstr>Assessment criteria for Planning  </vt:lpstr>
      <vt:lpstr>Planning</vt:lpstr>
      <vt:lpstr>Step 3 Implementation</vt:lpstr>
      <vt:lpstr>Assessment criteria for Implementation   </vt:lpstr>
      <vt:lpstr>Assessment criteria for Evidence    </vt:lpstr>
      <vt:lpstr>Implementation</vt:lpstr>
      <vt:lpstr>Evidence</vt:lpstr>
      <vt:lpstr>Step 4 Evaluation</vt:lpstr>
      <vt:lpstr>Assessment criteria for Evaluation    </vt:lpstr>
      <vt:lpstr>Evaluation</vt:lpstr>
      <vt:lpstr>CPD Cycle</vt:lpstr>
      <vt:lpstr>Stepwise approach to completing PoE entries</vt:lpstr>
      <vt:lpstr>Once you have chosen a Competency Standard</vt:lpstr>
      <vt:lpstr>Requirements</vt:lpstr>
      <vt:lpstr>Evidence criteria</vt:lpstr>
      <vt:lpstr>PowerPoint Presentation</vt:lpstr>
      <vt:lpstr>Annotation of the date on a prescription</vt:lpstr>
      <vt:lpstr>Annotation of evidence</vt:lpstr>
      <vt:lpstr>Annotation of evidence</vt:lpstr>
      <vt:lpstr>Annotation of evidence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POLL1: https://forms.office.com/r/kFGHdWbkc2</vt:lpstr>
      <vt:lpstr>Evidence</vt:lpstr>
      <vt:lpstr>Evidence</vt:lpstr>
      <vt:lpstr>What kind of evidence?</vt:lpstr>
      <vt:lpstr>What kind of evidence?</vt:lpstr>
      <vt:lpstr>What kind of evidence?</vt:lpstr>
      <vt:lpstr>What kind of evidence?</vt:lpstr>
      <vt:lpstr>Evidence ( re-emphasis on checklist)</vt:lpstr>
      <vt:lpstr>Evidence… Summary</vt:lpstr>
      <vt:lpstr>PoE Entry Example</vt:lpstr>
      <vt:lpstr>Structure of the Competency Standards</vt:lpstr>
      <vt:lpstr>Poll - Interns to attempt all polls before the next slide </vt:lpstr>
      <vt:lpstr>PoE Entry Example: Reflection</vt:lpstr>
      <vt:lpstr>PoE Entry Example: Planning</vt:lpstr>
      <vt:lpstr>PoE Entry Example: Implementation</vt:lpstr>
      <vt:lpstr>Poll 5</vt:lpstr>
      <vt:lpstr>PoE Entry Example: Possible evidence</vt:lpstr>
      <vt:lpstr>PoE Entry Example: Evaluation</vt:lpstr>
      <vt:lpstr>Feedback from Assessors</vt:lpstr>
      <vt:lpstr>Resubmission</vt:lpstr>
      <vt:lpstr>Resubmissions</vt:lpstr>
      <vt:lpstr>Professionalism</vt:lpstr>
      <vt:lpstr>Confidentiality</vt:lpstr>
      <vt:lpstr>You are now ready to start the stepwise approach to completing your PoE entries</vt:lpstr>
      <vt:lpstr>Decision-making aid</vt:lpstr>
      <vt:lpstr>Domain 1</vt:lpstr>
      <vt:lpstr>Domain 2</vt:lpstr>
      <vt:lpstr>Domain 3</vt:lpstr>
      <vt:lpstr>Domain 4</vt:lpstr>
      <vt:lpstr>Domain 5</vt:lpstr>
      <vt:lpstr>Domain 6</vt:lpstr>
      <vt:lpstr>Now you are ready to complete the CPD cycle</vt:lpstr>
      <vt:lpstr>Domain 1</vt:lpstr>
      <vt:lpstr>Domain 2</vt:lpstr>
      <vt:lpstr>Domain 3</vt:lpstr>
      <vt:lpstr>Domain 4</vt:lpstr>
      <vt:lpstr>Domain 5</vt:lpstr>
      <vt:lpstr>Domain 6</vt:lpstr>
      <vt:lpstr>CS 4.6 Policy development  </vt:lpstr>
      <vt:lpstr>PowerPoint Presentation</vt:lpstr>
      <vt:lpstr>And finally…</vt:lpstr>
      <vt:lpstr>Please complete the attendance register/survey</vt:lpstr>
      <vt:lpstr>Any questions?</vt:lpstr>
      <vt:lpstr>Contact Us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Urban</dc:creator>
  <cp:lastModifiedBy>Thabang Segolela</cp:lastModifiedBy>
  <cp:revision>132</cp:revision>
  <dcterms:created xsi:type="dcterms:W3CDTF">2022-01-12T10:29:39Z</dcterms:created>
  <dcterms:modified xsi:type="dcterms:W3CDTF">2025-02-21T07:46:14Z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0x010100D3624FE2019BE745A5DAC3100D3E25B9</vt:lpwstr>
  </property>
</Properties>
</file>